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webp" ContentType="image/webp"/>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omments/comment1.xml" ContentType="application/vnd.openxmlformats-officedocument.presentationml.comment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media/image40.jpg" ContentType="image/png"/>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0" r:id="rId4"/>
  </p:sldMasterIdLst>
  <p:notesMasterIdLst>
    <p:notesMasterId r:id="rId51"/>
  </p:notesMasterIdLst>
  <p:handoutMasterIdLst>
    <p:handoutMasterId r:id="rId52"/>
  </p:handoutMasterIdLst>
  <p:sldIdLst>
    <p:sldId id="312" r:id="rId5"/>
    <p:sldId id="304" r:id="rId6"/>
    <p:sldId id="307" r:id="rId7"/>
    <p:sldId id="281" r:id="rId8"/>
    <p:sldId id="314" r:id="rId9"/>
    <p:sldId id="330" r:id="rId10"/>
    <p:sldId id="319" r:id="rId11"/>
    <p:sldId id="323" r:id="rId12"/>
    <p:sldId id="326" r:id="rId13"/>
    <p:sldId id="324" r:id="rId14"/>
    <p:sldId id="327" r:id="rId15"/>
    <p:sldId id="328" r:id="rId16"/>
    <p:sldId id="329" r:id="rId17"/>
    <p:sldId id="322" r:id="rId18"/>
    <p:sldId id="282" r:id="rId19"/>
    <p:sldId id="332" r:id="rId20"/>
    <p:sldId id="333" r:id="rId21"/>
    <p:sldId id="334" r:id="rId22"/>
    <p:sldId id="335" r:id="rId23"/>
    <p:sldId id="336" r:id="rId24"/>
    <p:sldId id="337" r:id="rId25"/>
    <p:sldId id="356" r:id="rId26"/>
    <p:sldId id="357" r:id="rId27"/>
    <p:sldId id="338" r:id="rId28"/>
    <p:sldId id="339" r:id="rId29"/>
    <p:sldId id="340" r:id="rId30"/>
    <p:sldId id="341" r:id="rId31"/>
    <p:sldId id="342" r:id="rId32"/>
    <p:sldId id="343" r:id="rId33"/>
    <p:sldId id="344" r:id="rId34"/>
    <p:sldId id="358" r:id="rId35"/>
    <p:sldId id="360" r:id="rId36"/>
    <p:sldId id="359" r:id="rId37"/>
    <p:sldId id="347" r:id="rId38"/>
    <p:sldId id="348" r:id="rId39"/>
    <p:sldId id="350" r:id="rId40"/>
    <p:sldId id="351" r:id="rId41"/>
    <p:sldId id="352" r:id="rId42"/>
    <p:sldId id="353" r:id="rId43"/>
    <p:sldId id="361" r:id="rId44"/>
    <p:sldId id="363" r:id="rId45"/>
    <p:sldId id="362" r:id="rId46"/>
    <p:sldId id="318" r:id="rId47"/>
    <p:sldId id="364" r:id="rId48"/>
    <p:sldId id="321" r:id="rId49"/>
    <p:sldId id="297" r:id="rId50"/>
  </p:sldIdLst>
  <p:sldSz cx="12192000" cy="6858000"/>
  <p:notesSz cx="13716000" cy="2438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3" orient="horz" pos="2616" userDrawn="1">
          <p15:clr>
            <a:srgbClr val="A4A3A4"/>
          </p15:clr>
        </p15:guide>
        <p15:guide id="4" orient="horz" pos="3264" userDrawn="1">
          <p15:clr>
            <a:srgbClr val="A4A3A4"/>
          </p15:clr>
        </p15:guide>
        <p15:guide id="5" pos="6912" userDrawn="1">
          <p15:clr>
            <a:srgbClr val="A4A3A4"/>
          </p15:clr>
        </p15:guide>
        <p15:guide id="6" orient="horz" userDrawn="1">
          <p15:clr>
            <a:srgbClr val="A4A3A4"/>
          </p15:clr>
        </p15:guide>
        <p15:guide id="7" orient="horz" pos="4008" userDrawn="1">
          <p15:clr>
            <a:srgbClr val="A4A3A4"/>
          </p15:clr>
        </p15:guide>
        <p15:guide id="9" orient="horz" pos="2352" userDrawn="1">
          <p15:clr>
            <a:srgbClr val="A4A3A4"/>
          </p15:clr>
        </p15:guide>
        <p15:guide id="12" pos="6696" userDrawn="1">
          <p15:clr>
            <a:srgbClr val="A4A3A4"/>
          </p15:clr>
        </p15:guide>
        <p15:guide id="15" pos="2136" userDrawn="1">
          <p15:clr>
            <a:srgbClr val="A4A3A4"/>
          </p15:clr>
        </p15:guide>
        <p15:guide id="16" pos="2760" userDrawn="1">
          <p15:clr>
            <a:srgbClr val="A4A3A4"/>
          </p15:clr>
        </p15:guide>
        <p15:guide id="17" pos="3288" userDrawn="1">
          <p15:clr>
            <a:srgbClr val="A4A3A4"/>
          </p15:clr>
        </p15:guide>
        <p15:guide id="18" pos="4032" userDrawn="1">
          <p15:clr>
            <a:srgbClr val="A4A3A4"/>
          </p15:clr>
        </p15:guide>
        <p15:guide id="19" pos="4392" userDrawn="1">
          <p15:clr>
            <a:srgbClr val="A4A3A4"/>
          </p15:clr>
        </p15:guide>
        <p15:guide id="20" pos="4944" userDrawn="1">
          <p15:clr>
            <a:srgbClr val="A4A3A4"/>
          </p15:clr>
        </p15:guide>
        <p15:guide id="21" pos="5544" userDrawn="1">
          <p15:clr>
            <a:srgbClr val="A4A3A4"/>
          </p15:clr>
        </p15:guide>
        <p15:guide id="22" pos="6072" userDrawn="1">
          <p15:clr>
            <a:srgbClr val="A4A3A4"/>
          </p15:clr>
        </p15:guide>
        <p15:guide id="23" orient="horz" pos="2448" userDrawn="1">
          <p15:clr>
            <a:srgbClr val="A4A3A4"/>
          </p15:clr>
        </p15:guide>
        <p15:guide id="25" pos="5256" userDrawn="1">
          <p15:clr>
            <a:srgbClr val="A4A3A4"/>
          </p15:clr>
        </p15:guide>
        <p15:guide id="26" pos="7261"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amal S" initials="aS" lastIdx="1" clrIdx="0">
    <p:extLst>
      <p:ext uri="{19B8F6BF-5375-455C-9EA6-DF929625EA0E}">
        <p15:presenceInfo xmlns:p15="http://schemas.microsoft.com/office/powerpoint/2012/main" userId="8bef9f790ff442a0"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02C8F"/>
    <a:srgbClr val="FDFBF6"/>
    <a:srgbClr val="AAC4E9"/>
    <a:srgbClr val="F5CDCE"/>
    <a:srgbClr val="DF8C8C"/>
    <a:srgbClr val="D4D593"/>
    <a:srgbClr val="E6F0FE"/>
    <a:srgbClr val="CDBE8A"/>
    <a:srgbClr val="FFEFEF"/>
    <a:srgbClr val="FCFBF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B4B98B0-60AC-42C2-AFA5-B58CD77FA1E5}">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93" autoAdjust="0"/>
    <p:restoredTop sz="89587" autoAdjust="0"/>
  </p:normalViewPr>
  <p:slideViewPr>
    <p:cSldViewPr snapToGrid="0" snapToObjects="1">
      <p:cViewPr varScale="1">
        <p:scale>
          <a:sx n="129" d="100"/>
          <a:sy n="129" d="100"/>
        </p:scale>
        <p:origin x="110" y="134"/>
      </p:cViewPr>
      <p:guideLst>
        <p:guide orient="horz" pos="2616"/>
        <p:guide orient="horz" pos="3264"/>
        <p:guide pos="6912"/>
        <p:guide orient="horz"/>
        <p:guide orient="horz" pos="4008"/>
        <p:guide orient="horz" pos="2352"/>
        <p:guide pos="6696"/>
        <p:guide pos="2136"/>
        <p:guide pos="2760"/>
        <p:guide pos="3288"/>
        <p:guide pos="4032"/>
        <p:guide pos="4392"/>
        <p:guide pos="4944"/>
        <p:guide pos="5544"/>
        <p:guide pos="6072"/>
        <p:guide orient="horz" pos="2448"/>
        <p:guide pos="5256"/>
        <p:guide pos="7261"/>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snapToObjects="1">
      <p:cViewPr varScale="1">
        <p:scale>
          <a:sx n="25" d="100"/>
          <a:sy n="25" d="100"/>
        </p:scale>
        <p:origin x="3480" y="7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8/10/relationships/authors" Target="author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5-07-12T22:20:09.194" idx="1">
    <p:pos x="10" y="10"/>
    <p:text>Ind</p:text>
    <p:extLst>
      <p:ext uri="{C676402C-5697-4E1C-873F-D02D1690AC5C}">
        <p15:threadingInfo xmlns:p15="http://schemas.microsoft.com/office/powerpoint/2012/main" timeZoneBias="-33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2426ABF-A8C0-D94B-8DA4-89B3D95177FD}"/>
              </a:ext>
            </a:extLst>
          </p:cNvPr>
          <p:cNvSpPr>
            <a:spLocks noGrp="1"/>
          </p:cNvSpPr>
          <p:nvPr>
            <p:ph type="hdr" sz="quarter"/>
          </p:nvPr>
        </p:nvSpPr>
        <p:spPr>
          <a:xfrm>
            <a:off x="0" y="0"/>
            <a:ext cx="5943600" cy="1222375"/>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F73E1C36-C21F-0B70-27E7-5B59DAE27561}"/>
              </a:ext>
            </a:extLst>
          </p:cNvPr>
          <p:cNvSpPr>
            <a:spLocks noGrp="1"/>
          </p:cNvSpPr>
          <p:nvPr>
            <p:ph type="dt" sz="quarter" idx="1"/>
          </p:nvPr>
        </p:nvSpPr>
        <p:spPr>
          <a:xfrm>
            <a:off x="7769225" y="0"/>
            <a:ext cx="5943600" cy="1222375"/>
          </a:xfrm>
          <a:prstGeom prst="rect">
            <a:avLst/>
          </a:prstGeom>
        </p:spPr>
        <p:txBody>
          <a:bodyPr vert="horz" lIns="91440" tIns="45720" rIns="91440" bIns="45720" rtlCol="0"/>
          <a:lstStyle>
            <a:lvl1pPr algn="r">
              <a:defRPr sz="1200"/>
            </a:lvl1pPr>
          </a:lstStyle>
          <a:p>
            <a:fld id="{AA970FB6-164E-0840-A35B-09E9F3D45F76}" type="datetimeyyyy">
              <a:rPr lang="en-US" smtClean="0"/>
              <a:t>2025</a:t>
            </a:fld>
            <a:endParaRPr lang="en-US" dirty="0"/>
          </a:p>
        </p:txBody>
      </p:sp>
      <p:sp>
        <p:nvSpPr>
          <p:cNvPr id="4" name="Footer Placeholder 3">
            <a:extLst>
              <a:ext uri="{FF2B5EF4-FFF2-40B4-BE49-F238E27FC236}">
                <a16:creationId xmlns:a16="http://schemas.microsoft.com/office/drawing/2014/main" id="{E5942066-244B-8673-5E9A-26E4265AD0B2}"/>
              </a:ext>
            </a:extLst>
          </p:cNvPr>
          <p:cNvSpPr>
            <a:spLocks noGrp="1"/>
          </p:cNvSpPr>
          <p:nvPr>
            <p:ph type="ftr" sz="quarter" idx="2"/>
          </p:nvPr>
        </p:nvSpPr>
        <p:spPr>
          <a:xfrm>
            <a:off x="0" y="23161625"/>
            <a:ext cx="5943600" cy="1222375"/>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2530EE97-1F54-6631-A4BB-FD938296488E}"/>
              </a:ext>
            </a:extLst>
          </p:cNvPr>
          <p:cNvSpPr>
            <a:spLocks noGrp="1"/>
          </p:cNvSpPr>
          <p:nvPr>
            <p:ph type="sldNum" sz="quarter" idx="3"/>
          </p:nvPr>
        </p:nvSpPr>
        <p:spPr>
          <a:xfrm>
            <a:off x="7769225" y="23161625"/>
            <a:ext cx="5943600" cy="1222375"/>
          </a:xfrm>
          <a:prstGeom prst="rect">
            <a:avLst/>
          </a:prstGeom>
        </p:spPr>
        <p:txBody>
          <a:bodyPr vert="horz" lIns="91440" tIns="45720" rIns="91440" bIns="45720" rtlCol="0" anchor="b"/>
          <a:lstStyle>
            <a:lvl1pPr algn="r">
              <a:defRPr sz="1200"/>
            </a:lvl1pPr>
          </a:lstStyle>
          <a:p>
            <a:fld id="{420BD0AB-C59E-4A46-83D3-F07787446BA0}" type="slidenum">
              <a:rPr lang="en-US" smtClean="0"/>
              <a:t>‹#›</a:t>
            </a:fld>
            <a:endParaRPr lang="en-US" dirty="0"/>
          </a:p>
        </p:txBody>
      </p:sp>
    </p:spTree>
    <p:extLst>
      <p:ext uri="{BB962C8B-B14F-4D97-AF65-F5344CB8AC3E}">
        <p14:creationId xmlns:p14="http://schemas.microsoft.com/office/powerpoint/2010/main" val="4133783596"/>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0866786"/>
      </p:ext>
    </p:extLst>
  </p:cSld>
  <p:clrMap bg1="lt1" tx1="dk1" bg2="lt2" tx2="dk2" accent1="accent1" accent2="accent2" accent3="accent3" accent4="accent4" accent5="accent5" accent6="accent6" hlink="hlink" folHlink="folHlink"/>
  <p:hf hdr="0" ftr="0"/>
  <p:notesStyle>
    <a:lvl1pPr marL="0" algn="l" defTabSz="457200" rtl="0" eaLnBrk="1" latinLnBrk="0" hangingPunct="1">
      <a:defRPr sz="600" kern="1200">
        <a:solidFill>
          <a:schemeClr val="tx1"/>
        </a:solidFill>
        <a:latin typeface="+mn-lt"/>
        <a:ea typeface="+mn-ea"/>
        <a:cs typeface="+mn-cs"/>
      </a:defRPr>
    </a:lvl1pPr>
    <a:lvl2pPr marL="228600" algn="l" defTabSz="457200" rtl="0" eaLnBrk="1" latinLnBrk="0" hangingPunct="1">
      <a:defRPr sz="600" kern="1200">
        <a:solidFill>
          <a:schemeClr val="tx1"/>
        </a:solidFill>
        <a:latin typeface="+mn-lt"/>
        <a:ea typeface="+mn-ea"/>
        <a:cs typeface="+mn-cs"/>
      </a:defRPr>
    </a:lvl2pPr>
    <a:lvl3pPr marL="457200" algn="l" defTabSz="457200" rtl="0" eaLnBrk="1" latinLnBrk="0" hangingPunct="1">
      <a:defRPr sz="600" kern="1200">
        <a:solidFill>
          <a:schemeClr val="tx1"/>
        </a:solidFill>
        <a:latin typeface="+mn-lt"/>
        <a:ea typeface="+mn-ea"/>
        <a:cs typeface="+mn-cs"/>
      </a:defRPr>
    </a:lvl3pPr>
    <a:lvl4pPr marL="685800" algn="l" defTabSz="457200" rtl="0" eaLnBrk="1" latinLnBrk="0" hangingPunct="1">
      <a:defRPr sz="600" kern="1200">
        <a:solidFill>
          <a:schemeClr val="tx1"/>
        </a:solidFill>
        <a:latin typeface="+mn-lt"/>
        <a:ea typeface="+mn-ea"/>
        <a:cs typeface="+mn-cs"/>
      </a:defRPr>
    </a:lvl4pPr>
    <a:lvl5pPr marL="914400" algn="l" defTabSz="457200" rtl="0" eaLnBrk="1" latinLnBrk="0" hangingPunct="1">
      <a:defRPr sz="600" kern="1200">
        <a:solidFill>
          <a:schemeClr val="tx1"/>
        </a:solidFill>
        <a:latin typeface="+mn-lt"/>
        <a:ea typeface="+mn-ea"/>
        <a:cs typeface="+mn-cs"/>
      </a:defRPr>
    </a:lvl5pPr>
    <a:lvl6pPr marL="1143000" algn="l" defTabSz="457200" rtl="0" eaLnBrk="1" latinLnBrk="0" hangingPunct="1">
      <a:defRPr sz="600" kern="1200">
        <a:solidFill>
          <a:schemeClr val="tx1"/>
        </a:solidFill>
        <a:latin typeface="+mn-lt"/>
        <a:ea typeface="+mn-ea"/>
        <a:cs typeface="+mn-cs"/>
      </a:defRPr>
    </a:lvl6pPr>
    <a:lvl7pPr marL="1371600" algn="l" defTabSz="457200" rtl="0" eaLnBrk="1" latinLnBrk="0" hangingPunct="1">
      <a:defRPr sz="600" kern="1200">
        <a:solidFill>
          <a:schemeClr val="tx1"/>
        </a:solidFill>
        <a:latin typeface="+mn-lt"/>
        <a:ea typeface="+mn-ea"/>
        <a:cs typeface="+mn-cs"/>
      </a:defRPr>
    </a:lvl7pPr>
    <a:lvl8pPr marL="1600200" algn="l" defTabSz="457200" rtl="0" eaLnBrk="1" latinLnBrk="0" hangingPunct="1">
      <a:defRPr sz="600" kern="1200">
        <a:solidFill>
          <a:schemeClr val="tx1"/>
        </a:solidFill>
        <a:latin typeface="+mn-lt"/>
        <a:ea typeface="+mn-ea"/>
        <a:cs typeface="+mn-cs"/>
      </a:defRPr>
    </a:lvl8pPr>
    <a:lvl9pPr marL="1828800" algn="l" defTabSz="457200" rtl="0" eaLnBrk="1" latinLnBrk="0" hangingPunct="1">
      <a:defRPr sz="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29976548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19AD81-BD78-175D-C8F4-CF74045E371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2E44ED3-541E-F942-3A8F-1D2B91E8D911}"/>
              </a:ext>
            </a:extLst>
          </p:cNvPr>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a:extLst>
              <a:ext uri="{FF2B5EF4-FFF2-40B4-BE49-F238E27FC236}">
                <a16:creationId xmlns:a16="http://schemas.microsoft.com/office/drawing/2014/main" id="{D4E9459A-0308-C862-BDA9-6E056FF87DD2}"/>
              </a:ext>
            </a:extLst>
          </p:cNvPr>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36241215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0C78DE-8CFC-BA20-0BFD-1839C2EED34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58B7F9C-E3CF-4837-0652-BC45AC418A8B}"/>
              </a:ext>
            </a:extLst>
          </p:cNvPr>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a:extLst>
              <a:ext uri="{FF2B5EF4-FFF2-40B4-BE49-F238E27FC236}">
                <a16:creationId xmlns:a16="http://schemas.microsoft.com/office/drawing/2014/main" id="{8624348E-8530-7EF6-1304-31760AC058A8}"/>
              </a:ext>
            </a:extLst>
          </p:cNvPr>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15857883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565254-2A06-21FC-2DF3-B85F27F6525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1BEFC23-903B-7E58-3285-C53F535B46EF}"/>
              </a:ext>
            </a:extLst>
          </p:cNvPr>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a:extLst>
              <a:ext uri="{FF2B5EF4-FFF2-40B4-BE49-F238E27FC236}">
                <a16:creationId xmlns:a16="http://schemas.microsoft.com/office/drawing/2014/main" id="{2853DAC7-7A14-5AC5-C157-1C106C0EDF48}"/>
              </a:ext>
            </a:extLst>
          </p:cNvPr>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37438578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719CFA-B8A7-366E-9CDE-0F115B16CAD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2706A4C-2CCA-AECC-9AC3-5A7139903C5E}"/>
              </a:ext>
            </a:extLst>
          </p:cNvPr>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a:extLst>
              <a:ext uri="{FF2B5EF4-FFF2-40B4-BE49-F238E27FC236}">
                <a16:creationId xmlns:a16="http://schemas.microsoft.com/office/drawing/2014/main" id="{931DDDAD-1D38-13AD-7BF0-C0F73D7D876A}"/>
              </a:ext>
            </a:extLst>
          </p:cNvPr>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38718713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25088148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10193977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89F795-498B-FD1D-3D26-69E91D2713E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2057B23-6FB0-FDAE-7737-1A4691E9EB11}"/>
              </a:ext>
            </a:extLst>
          </p:cNvPr>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a:extLst>
              <a:ext uri="{FF2B5EF4-FFF2-40B4-BE49-F238E27FC236}">
                <a16:creationId xmlns:a16="http://schemas.microsoft.com/office/drawing/2014/main" id="{1CA7A528-C39A-5D43-6C85-36309D45FC99}"/>
              </a:ext>
            </a:extLst>
          </p:cNvPr>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36329239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35DC82-0295-2F02-A3B7-8EFEE32EE20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EABC684-C58E-D74A-A26E-46CEDB1984E6}"/>
              </a:ext>
            </a:extLst>
          </p:cNvPr>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a:extLst>
              <a:ext uri="{FF2B5EF4-FFF2-40B4-BE49-F238E27FC236}">
                <a16:creationId xmlns:a16="http://schemas.microsoft.com/office/drawing/2014/main" id="{53F569A0-F5F2-587B-7585-5EBA24D43079}"/>
              </a:ext>
            </a:extLst>
          </p:cNvPr>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36439658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87F7FC-4E5C-F63B-0D9A-1F2CC1AF37B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89D0BED-2E20-51F4-3798-E9787574F610}"/>
              </a:ext>
            </a:extLst>
          </p:cNvPr>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a:extLst>
              <a:ext uri="{FF2B5EF4-FFF2-40B4-BE49-F238E27FC236}">
                <a16:creationId xmlns:a16="http://schemas.microsoft.com/office/drawing/2014/main" id="{00C06560-CA7B-2E71-DE96-F81140BB4411}"/>
              </a:ext>
            </a:extLst>
          </p:cNvPr>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20388706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7ADCEA-1028-4AC4-61D8-FC4C0FF160A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5137FD2-476E-81C2-1049-D23421F3960E}"/>
              </a:ext>
            </a:extLst>
          </p:cNvPr>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a:extLst>
              <a:ext uri="{FF2B5EF4-FFF2-40B4-BE49-F238E27FC236}">
                <a16:creationId xmlns:a16="http://schemas.microsoft.com/office/drawing/2014/main" id="{BF4DFF31-9498-F630-17E4-E746A2767333}"/>
              </a:ext>
            </a:extLst>
          </p:cNvPr>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12167071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5877361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8FACC1-8447-18E6-88A5-8D3853FBDDD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AF6C25B-5819-A803-C0E9-E51373E2E0F4}"/>
              </a:ext>
            </a:extLst>
          </p:cNvPr>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a:extLst>
              <a:ext uri="{FF2B5EF4-FFF2-40B4-BE49-F238E27FC236}">
                <a16:creationId xmlns:a16="http://schemas.microsoft.com/office/drawing/2014/main" id="{904CEEB3-C8E6-DD97-7D52-931E78FE8C5E}"/>
              </a:ext>
            </a:extLst>
          </p:cNvPr>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134598307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523F99-3A3C-7942-1BCC-89F5D4809AF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F73D462-EDA6-890C-F086-2E3F5B0DA89D}"/>
              </a:ext>
            </a:extLst>
          </p:cNvPr>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a:extLst>
              <a:ext uri="{FF2B5EF4-FFF2-40B4-BE49-F238E27FC236}">
                <a16:creationId xmlns:a16="http://schemas.microsoft.com/office/drawing/2014/main" id="{B15DF665-A030-A24B-5BB9-E00EC03122F2}"/>
              </a:ext>
            </a:extLst>
          </p:cNvPr>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24116138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9B636A-0AA8-3592-141D-7862F7F1C92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792349B-F2A4-C9BD-2ED7-AAB12F6F92F3}"/>
              </a:ext>
            </a:extLst>
          </p:cNvPr>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a:extLst>
              <a:ext uri="{FF2B5EF4-FFF2-40B4-BE49-F238E27FC236}">
                <a16:creationId xmlns:a16="http://schemas.microsoft.com/office/drawing/2014/main" id="{06CD5020-56D8-F765-F484-9D1145CEC893}"/>
              </a:ext>
            </a:extLst>
          </p:cNvPr>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3133762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CE439B-4AC5-6EA3-F5DE-37FE637F710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F0FD879-F323-D0B5-8F14-3FA2AA2AFF0F}"/>
              </a:ext>
            </a:extLst>
          </p:cNvPr>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a:extLst>
              <a:ext uri="{FF2B5EF4-FFF2-40B4-BE49-F238E27FC236}">
                <a16:creationId xmlns:a16="http://schemas.microsoft.com/office/drawing/2014/main" id="{48692CA9-31FD-6452-8FC5-8A37EFF1700C}"/>
              </a:ext>
            </a:extLst>
          </p:cNvPr>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350867177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D45582-6B9A-CE07-5267-865241096BD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3110E77-F2E7-F548-3C66-E54AE4BD07D3}"/>
              </a:ext>
            </a:extLst>
          </p:cNvPr>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a:extLst>
              <a:ext uri="{FF2B5EF4-FFF2-40B4-BE49-F238E27FC236}">
                <a16:creationId xmlns:a16="http://schemas.microsoft.com/office/drawing/2014/main" id="{0DCB41EE-EBDB-D68C-56AA-5B92231ADD2B}"/>
              </a:ext>
            </a:extLst>
          </p:cNvPr>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2200463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EF5320-07C8-EA4A-0554-BC73D8CDEDF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9D0C9B1-3F14-E12A-A09F-FD38A27F18DB}"/>
              </a:ext>
            </a:extLst>
          </p:cNvPr>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a:extLst>
              <a:ext uri="{FF2B5EF4-FFF2-40B4-BE49-F238E27FC236}">
                <a16:creationId xmlns:a16="http://schemas.microsoft.com/office/drawing/2014/main" id="{BA118AF1-79EC-7813-5E8B-B85FD190E44C}"/>
              </a:ext>
            </a:extLst>
          </p:cNvPr>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80970428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271F17-6EDE-CEB8-00D0-F74A10955A3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EC731D6-C7B3-C4E1-55AE-B27E82394A07}"/>
              </a:ext>
            </a:extLst>
          </p:cNvPr>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a:extLst>
              <a:ext uri="{FF2B5EF4-FFF2-40B4-BE49-F238E27FC236}">
                <a16:creationId xmlns:a16="http://schemas.microsoft.com/office/drawing/2014/main" id="{BC775D0A-91F8-7717-F5F7-48D22F7487E2}"/>
              </a:ext>
            </a:extLst>
          </p:cNvPr>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188450749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C8472C-7508-0FCB-48F9-62FCEE257BA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765224E-9F78-F5BD-C160-224F49565216}"/>
              </a:ext>
            </a:extLst>
          </p:cNvPr>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a:extLst>
              <a:ext uri="{FF2B5EF4-FFF2-40B4-BE49-F238E27FC236}">
                <a16:creationId xmlns:a16="http://schemas.microsoft.com/office/drawing/2014/main" id="{2EF2B4E9-F1BE-ED44-B0DC-18FF02DA7E1F}"/>
              </a:ext>
            </a:extLst>
          </p:cNvPr>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143195532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2A3C27-5E14-DBA5-6B00-EB1E88F8ECB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19BF6D-D1BF-D696-AB7B-BE9331E3989A}"/>
              </a:ext>
            </a:extLst>
          </p:cNvPr>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a:extLst>
              <a:ext uri="{FF2B5EF4-FFF2-40B4-BE49-F238E27FC236}">
                <a16:creationId xmlns:a16="http://schemas.microsoft.com/office/drawing/2014/main" id="{9EEDC3E2-27E4-FEC1-7A1D-D3BD8A22601A}"/>
              </a:ext>
            </a:extLst>
          </p:cNvPr>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89920955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073549-70F9-B286-0C79-00533EC0B3C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B541FFC-53C6-A45A-6E20-96CE7D439A5F}"/>
              </a:ext>
            </a:extLst>
          </p:cNvPr>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a:extLst>
              <a:ext uri="{FF2B5EF4-FFF2-40B4-BE49-F238E27FC236}">
                <a16:creationId xmlns:a16="http://schemas.microsoft.com/office/drawing/2014/main" id="{13B47575-FBB0-D572-00EA-BB4011DF3E52}"/>
              </a:ext>
            </a:extLst>
          </p:cNvPr>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13059839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329493127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147F7A-C832-513F-DFBD-2E78CB20413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41CB2A2-48A7-BFC5-87AD-697B5625D382}"/>
              </a:ext>
            </a:extLst>
          </p:cNvPr>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a:extLst>
              <a:ext uri="{FF2B5EF4-FFF2-40B4-BE49-F238E27FC236}">
                <a16:creationId xmlns:a16="http://schemas.microsoft.com/office/drawing/2014/main" id="{FA927488-87E3-AB92-7CC7-3176BA45437B}"/>
              </a:ext>
            </a:extLst>
          </p:cNvPr>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396496644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EEF098-C3AC-3ACB-B936-8F097473BA2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A99849C-D5B7-B772-135E-1D7C03D1F9F0}"/>
              </a:ext>
            </a:extLst>
          </p:cNvPr>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a:extLst>
              <a:ext uri="{FF2B5EF4-FFF2-40B4-BE49-F238E27FC236}">
                <a16:creationId xmlns:a16="http://schemas.microsoft.com/office/drawing/2014/main" id="{0BC2BFDF-31E1-4664-1C4C-6D252A6CA9D2}"/>
              </a:ext>
            </a:extLst>
          </p:cNvPr>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159872115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D76E8B-8CF0-0B4E-ACDE-3D570D3F008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E938C42-7C54-D9D7-1C91-543463A965C2}"/>
              </a:ext>
            </a:extLst>
          </p:cNvPr>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a:extLst>
              <a:ext uri="{FF2B5EF4-FFF2-40B4-BE49-F238E27FC236}">
                <a16:creationId xmlns:a16="http://schemas.microsoft.com/office/drawing/2014/main" id="{F9C572B5-8DF2-E15D-88C4-2B706D645FFC}"/>
              </a:ext>
            </a:extLst>
          </p:cNvPr>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279273811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D2F4FD-4CEF-3252-4DD6-716E49CFE1A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6976421-CED3-311A-0DB5-269D04D86542}"/>
              </a:ext>
            </a:extLst>
          </p:cNvPr>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a:extLst>
              <a:ext uri="{FF2B5EF4-FFF2-40B4-BE49-F238E27FC236}">
                <a16:creationId xmlns:a16="http://schemas.microsoft.com/office/drawing/2014/main" id="{172ADD83-6E0C-6678-4C7E-018346570BD5}"/>
              </a:ext>
            </a:extLst>
          </p:cNvPr>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74160523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CBDAC3-3EA7-1A44-CE5F-835CC8B3826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750EEB8-9E61-C190-1287-95B493BE4D96}"/>
              </a:ext>
            </a:extLst>
          </p:cNvPr>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a:extLst>
              <a:ext uri="{FF2B5EF4-FFF2-40B4-BE49-F238E27FC236}">
                <a16:creationId xmlns:a16="http://schemas.microsoft.com/office/drawing/2014/main" id="{64122FA4-9E72-48F5-F0FE-B67306B234F4}"/>
              </a:ext>
            </a:extLst>
          </p:cNvPr>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77099641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C87D1C-0E83-037E-0D1C-4D09EBD8A8D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5DF60FC-B832-7BEF-8D3D-A1E16730B040}"/>
              </a:ext>
            </a:extLst>
          </p:cNvPr>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a:extLst>
              <a:ext uri="{FF2B5EF4-FFF2-40B4-BE49-F238E27FC236}">
                <a16:creationId xmlns:a16="http://schemas.microsoft.com/office/drawing/2014/main" id="{F0012056-BCEF-839B-18F2-2335A9D95A29}"/>
              </a:ext>
            </a:extLst>
          </p:cNvPr>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290006226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5AA3ED-1CC5-A9A9-C249-D5343AB5962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E140F50-7CFB-7B2F-8FFF-AA733FCEC5BF}"/>
              </a:ext>
            </a:extLst>
          </p:cNvPr>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a:extLst>
              <a:ext uri="{FF2B5EF4-FFF2-40B4-BE49-F238E27FC236}">
                <a16:creationId xmlns:a16="http://schemas.microsoft.com/office/drawing/2014/main" id="{F814B5EB-B0CD-8641-E0A2-2E580945CE5A}"/>
              </a:ext>
            </a:extLst>
          </p:cNvPr>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379142276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7403A5-F106-9DD7-9FB7-317BEE50E97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05214DE-6C73-204A-8A0C-670C68567889}"/>
              </a:ext>
            </a:extLst>
          </p:cNvPr>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a:extLst>
              <a:ext uri="{FF2B5EF4-FFF2-40B4-BE49-F238E27FC236}">
                <a16:creationId xmlns:a16="http://schemas.microsoft.com/office/drawing/2014/main" id="{4A59F068-7909-FE57-03D1-9E9FF70B0F36}"/>
              </a:ext>
            </a:extLst>
          </p:cNvPr>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188143361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401550-E039-C253-5336-188CF103886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86AEFA2-887F-A85D-D59A-73821C1A7BCD}"/>
              </a:ext>
            </a:extLst>
          </p:cNvPr>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a:extLst>
              <a:ext uri="{FF2B5EF4-FFF2-40B4-BE49-F238E27FC236}">
                <a16:creationId xmlns:a16="http://schemas.microsoft.com/office/drawing/2014/main" id="{E7054596-9BCD-936A-A608-2B35532BFBED}"/>
              </a:ext>
            </a:extLst>
          </p:cNvPr>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234766530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E3A28A-567A-9ECD-484E-9F4B1103338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4581261-3DE6-54E3-3069-C58E80F869E0}"/>
              </a:ext>
            </a:extLst>
          </p:cNvPr>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a:extLst>
              <a:ext uri="{FF2B5EF4-FFF2-40B4-BE49-F238E27FC236}">
                <a16:creationId xmlns:a16="http://schemas.microsoft.com/office/drawing/2014/main" id="{BAF25F5E-3EBA-0DE6-AD82-A679D8C6FFAA}"/>
              </a:ext>
            </a:extLst>
          </p:cNvPr>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9842111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306865306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3AFAD4-519C-3F79-665B-25DEEEF00CE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4D96E27-897A-CC7E-7171-3C39820095A5}"/>
              </a:ext>
            </a:extLst>
          </p:cNvPr>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a:extLst>
              <a:ext uri="{FF2B5EF4-FFF2-40B4-BE49-F238E27FC236}">
                <a16:creationId xmlns:a16="http://schemas.microsoft.com/office/drawing/2014/main" id="{6C354665-326E-9648-6DCB-110534EE6079}"/>
              </a:ext>
            </a:extLst>
          </p:cNvPr>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31567007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27D18D-5999-582D-B241-C269AD25160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300E613-9163-47A6-AD99-0C4868F4C2CF}"/>
              </a:ext>
            </a:extLst>
          </p:cNvPr>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a:extLst>
              <a:ext uri="{FF2B5EF4-FFF2-40B4-BE49-F238E27FC236}">
                <a16:creationId xmlns:a16="http://schemas.microsoft.com/office/drawing/2014/main" id="{12E6D42F-2D0F-A1C0-BB31-C044073B611A}"/>
              </a:ext>
            </a:extLst>
          </p:cNvPr>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243441502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6757E3-059B-0105-A044-9B7A2F213A9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43E8CB3-F71D-2FC0-37B5-08952112D525}"/>
              </a:ext>
            </a:extLst>
          </p:cNvPr>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a:extLst>
              <a:ext uri="{FF2B5EF4-FFF2-40B4-BE49-F238E27FC236}">
                <a16:creationId xmlns:a16="http://schemas.microsoft.com/office/drawing/2014/main" id="{11765276-99BC-024C-B9D1-8EB64533949D}"/>
              </a:ext>
            </a:extLst>
          </p:cNvPr>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278903532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98454170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006A64-9041-711C-7D2B-DD45EFD6AC0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581125F-4CF2-7D53-05DB-68F7A9F14516}"/>
              </a:ext>
            </a:extLst>
          </p:cNvPr>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a:extLst>
              <a:ext uri="{FF2B5EF4-FFF2-40B4-BE49-F238E27FC236}">
                <a16:creationId xmlns:a16="http://schemas.microsoft.com/office/drawing/2014/main" id="{8FBC5FAE-12F0-8848-0C32-2416C0A2C1C8}"/>
              </a:ext>
            </a:extLst>
          </p:cNvPr>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289802244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304766831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9313074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876670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8A5C42-F38F-5790-49AA-450346117D7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91E4A19-CF5E-5A0C-0D0E-949C766F0335}"/>
              </a:ext>
            </a:extLst>
          </p:cNvPr>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a:extLst>
              <a:ext uri="{FF2B5EF4-FFF2-40B4-BE49-F238E27FC236}">
                <a16:creationId xmlns:a16="http://schemas.microsoft.com/office/drawing/2014/main" id="{2C4F67EC-2787-BED3-1F92-E66F83F572A3}"/>
              </a:ext>
            </a:extLst>
          </p:cNvPr>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5446872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41101387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CF9A5C-59DE-FAA7-2DCF-7E2E6302650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4483E1F-CC87-E8E8-11E5-9DD61A42EF24}"/>
              </a:ext>
            </a:extLst>
          </p:cNvPr>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a:extLst>
              <a:ext uri="{FF2B5EF4-FFF2-40B4-BE49-F238E27FC236}">
                <a16:creationId xmlns:a16="http://schemas.microsoft.com/office/drawing/2014/main" id="{55D9368B-259F-1EFC-3311-02552423EE42}"/>
              </a:ext>
            </a:extLst>
          </p:cNvPr>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9560450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FD99D5-9238-668E-AB3F-375F5786565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C64CCCD-76B3-400C-DEBB-A508DC80F306}"/>
              </a:ext>
            </a:extLst>
          </p:cNvPr>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a:extLst>
              <a:ext uri="{FF2B5EF4-FFF2-40B4-BE49-F238E27FC236}">
                <a16:creationId xmlns:a16="http://schemas.microsoft.com/office/drawing/2014/main" id="{B8C964F0-D1C1-32A9-75A1-57EFD67E8DFE}"/>
              </a:ext>
            </a:extLst>
          </p:cNvPr>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5779175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10.svg"/><Relationship Id="rId4" Type="http://schemas.openxmlformats.org/officeDocument/2006/relationships/image" Target="../media/image9.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15" name="Image 0">
            <a:extLst>
              <a:ext uri="{FF2B5EF4-FFF2-40B4-BE49-F238E27FC236}">
                <a16:creationId xmlns:a16="http://schemas.microsoft.com/office/drawing/2014/main" id="{BA5D5A72-CB6F-F8DE-E2C9-90459C8C3DC1}"/>
              </a:ext>
              <a:ext uri="{C183D7F6-B498-43B3-948B-1728B52AA6E4}">
                <adec:decorative xmlns:adec="http://schemas.microsoft.com/office/drawing/2017/decorative" val="1"/>
              </a:ext>
            </a:extLst>
          </p:cNvPr>
          <p:cNvSpPr/>
          <p:nvPr/>
        </p:nvSpPr>
        <p:spPr>
          <a:xfrm>
            <a:off x="0" y="0"/>
            <a:ext cx="5295900" cy="6877050"/>
          </a:xfrm>
          <a:custGeom>
            <a:avLst/>
            <a:gdLst>
              <a:gd name="connsiteX0" fmla="*/ 0 w 5295900"/>
              <a:gd name="connsiteY0" fmla="*/ 0 h 6877050"/>
              <a:gd name="connsiteX1" fmla="*/ 5295900 w 5295900"/>
              <a:gd name="connsiteY1" fmla="*/ 0 h 6877050"/>
              <a:gd name="connsiteX2" fmla="*/ 5295900 w 5295900"/>
              <a:gd name="connsiteY2" fmla="*/ 6877050 h 6877050"/>
              <a:gd name="connsiteX3" fmla="*/ 0 w 5295900"/>
              <a:gd name="connsiteY3" fmla="*/ 6877050 h 6877050"/>
            </a:gdLst>
            <a:ahLst/>
            <a:cxnLst>
              <a:cxn ang="0">
                <a:pos x="connsiteX0" y="connsiteY0"/>
              </a:cxn>
              <a:cxn ang="0">
                <a:pos x="connsiteX1" y="connsiteY1"/>
              </a:cxn>
              <a:cxn ang="0">
                <a:pos x="connsiteX2" y="connsiteY2"/>
              </a:cxn>
              <a:cxn ang="0">
                <a:pos x="connsiteX3" y="connsiteY3"/>
              </a:cxn>
            </a:cxnLst>
            <a:rect l="l" t="t" r="r" b="b"/>
            <a:pathLst>
              <a:path w="5295900" h="6877050">
                <a:moveTo>
                  <a:pt x="0" y="0"/>
                </a:moveTo>
                <a:lnTo>
                  <a:pt x="5295900" y="0"/>
                </a:lnTo>
                <a:lnTo>
                  <a:pt x="5295900" y="6877050"/>
                </a:lnTo>
                <a:lnTo>
                  <a:pt x="0" y="6877050"/>
                </a:lnTo>
                <a:close/>
              </a:path>
            </a:pathLst>
          </a:custGeom>
          <a:solidFill>
            <a:schemeClr val="accent3"/>
          </a:solidFill>
          <a:ln w="4763" cap="flat">
            <a:noFill/>
            <a:prstDash val="solid"/>
            <a:miter/>
          </a:ln>
        </p:spPr>
        <p:txBody>
          <a:bodyPr rtlCol="0" anchor="ctr">
            <a:noAutofit/>
          </a:bodyPr>
          <a:lstStyle/>
          <a:p>
            <a:endParaRPr lang="en-US" dirty="0"/>
          </a:p>
        </p:txBody>
      </p:sp>
      <p:sp>
        <p:nvSpPr>
          <p:cNvPr id="20" name="Freeform: Shape 19">
            <a:extLst>
              <a:ext uri="{FF2B5EF4-FFF2-40B4-BE49-F238E27FC236}">
                <a16:creationId xmlns:a16="http://schemas.microsoft.com/office/drawing/2014/main" id="{E66FD7FF-2869-7902-36B2-2B229AB9AB19}"/>
              </a:ext>
              <a:ext uri="{C183D7F6-B498-43B3-948B-1728B52AA6E4}">
                <adec:decorative xmlns:adec="http://schemas.microsoft.com/office/drawing/2017/decorative" val="1"/>
              </a:ext>
            </a:extLst>
          </p:cNvPr>
          <p:cNvSpPr/>
          <p:nvPr userDrawn="1"/>
        </p:nvSpPr>
        <p:spPr>
          <a:xfrm>
            <a:off x="1500188" y="1173106"/>
            <a:ext cx="9191625" cy="5704772"/>
          </a:xfrm>
          <a:custGeom>
            <a:avLst/>
            <a:gdLst>
              <a:gd name="connsiteX0" fmla="*/ 4595813 w 9191625"/>
              <a:gd name="connsiteY0" fmla="*/ 0 h 5704772"/>
              <a:gd name="connsiteX1" fmla="*/ 9191625 w 9191625"/>
              <a:gd name="connsiteY1" fmla="*/ 4592108 h 5704772"/>
              <a:gd name="connsiteX2" fmla="*/ 9191625 w 9191625"/>
              <a:gd name="connsiteY2" fmla="*/ 5704772 h 5704772"/>
              <a:gd name="connsiteX3" fmla="*/ 0 w 9191625"/>
              <a:gd name="connsiteY3" fmla="*/ 5704772 h 5704772"/>
              <a:gd name="connsiteX4" fmla="*/ 0 w 9191625"/>
              <a:gd name="connsiteY4" fmla="*/ 4592108 h 5704772"/>
              <a:gd name="connsiteX5" fmla="*/ 4595813 w 9191625"/>
              <a:gd name="connsiteY5" fmla="*/ 0 h 5704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91625" h="5704772">
                <a:moveTo>
                  <a:pt x="4595813" y="0"/>
                </a:moveTo>
                <a:cubicBezTo>
                  <a:pt x="7133987" y="0"/>
                  <a:pt x="9191625" y="2055957"/>
                  <a:pt x="9191625" y="4592108"/>
                </a:cubicBezTo>
                <a:lnTo>
                  <a:pt x="9191625" y="5704772"/>
                </a:lnTo>
                <a:lnTo>
                  <a:pt x="0" y="5704772"/>
                </a:lnTo>
                <a:lnTo>
                  <a:pt x="0" y="4592108"/>
                </a:lnTo>
                <a:cubicBezTo>
                  <a:pt x="0" y="2055957"/>
                  <a:pt x="2057614" y="0"/>
                  <a:pt x="4595813" y="0"/>
                </a:cubicBezTo>
                <a:close/>
              </a:path>
            </a:pathLst>
          </a:custGeom>
          <a:solidFill>
            <a:schemeClr val="accent6"/>
          </a:solidFill>
          <a:ln w="476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8" name="Freeform: Shape 17">
            <a:extLst>
              <a:ext uri="{FF2B5EF4-FFF2-40B4-BE49-F238E27FC236}">
                <a16:creationId xmlns:a16="http://schemas.microsoft.com/office/drawing/2014/main" id="{B1457C88-4472-81CF-02AF-4421E0A3084B}"/>
              </a:ext>
              <a:ext uri="{C183D7F6-B498-43B3-948B-1728B52AA6E4}">
                <adec:decorative xmlns:adec="http://schemas.microsoft.com/office/drawing/2017/decorative" val="1"/>
              </a:ext>
            </a:extLst>
          </p:cNvPr>
          <p:cNvSpPr/>
          <p:nvPr userDrawn="1"/>
        </p:nvSpPr>
        <p:spPr>
          <a:xfrm>
            <a:off x="2694429" y="0"/>
            <a:ext cx="6803142" cy="5396474"/>
          </a:xfrm>
          <a:custGeom>
            <a:avLst/>
            <a:gdLst>
              <a:gd name="connsiteX0" fmla="*/ 0 w 6803142"/>
              <a:gd name="connsiteY0" fmla="*/ 0 h 5396474"/>
              <a:gd name="connsiteX1" fmla="*/ 6803142 w 6803142"/>
              <a:gd name="connsiteY1" fmla="*/ 0 h 5396474"/>
              <a:gd name="connsiteX2" fmla="*/ 6803142 w 6803142"/>
              <a:gd name="connsiteY2" fmla="*/ 1997094 h 5396474"/>
              <a:gd name="connsiteX3" fmla="*/ 3401576 w 6803142"/>
              <a:gd name="connsiteY3" fmla="*/ 5396474 h 5396474"/>
              <a:gd name="connsiteX4" fmla="*/ 0 w 6803142"/>
              <a:gd name="connsiteY4" fmla="*/ 1997094 h 5396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3142" h="5396474">
                <a:moveTo>
                  <a:pt x="0" y="0"/>
                </a:moveTo>
                <a:lnTo>
                  <a:pt x="6803142" y="0"/>
                </a:lnTo>
                <a:lnTo>
                  <a:pt x="6803142" y="1997094"/>
                </a:lnTo>
                <a:cubicBezTo>
                  <a:pt x="6803142" y="3874511"/>
                  <a:pt x="5280228" y="5396474"/>
                  <a:pt x="3401576" y="5396474"/>
                </a:cubicBezTo>
                <a:cubicBezTo>
                  <a:pt x="1522938" y="5396474"/>
                  <a:pt x="0" y="3874511"/>
                  <a:pt x="0" y="1997094"/>
                </a:cubicBezTo>
                <a:close/>
              </a:path>
            </a:pathLst>
          </a:custGeom>
          <a:solidFill>
            <a:schemeClr val="bg1">
              <a:alpha val="99000"/>
            </a:schemeClr>
          </a:solidFill>
          <a:ln w="47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ctrTitle" hasCustomPrompt="1"/>
          </p:nvPr>
        </p:nvSpPr>
        <p:spPr>
          <a:xfrm>
            <a:off x="2899790" y="810227"/>
            <a:ext cx="6392421" cy="3831221"/>
          </a:xfrm>
        </p:spPr>
        <p:txBody>
          <a:bodyPr tIns="0" bIns="0" anchor="ctr" anchorCtr="0">
            <a:noAutofit/>
          </a:bodyPr>
          <a:lstStyle>
            <a:lvl1pPr algn="ctr">
              <a:lnSpc>
                <a:spcPct val="100000"/>
              </a:lnSpc>
              <a:defRPr sz="3600"/>
            </a:lvl1pPr>
          </a:lstStyle>
          <a:p>
            <a:r>
              <a:rPr lang="en-US" dirty="0"/>
              <a:t>Click to add title</a:t>
            </a:r>
          </a:p>
        </p:txBody>
      </p:sp>
    </p:spTree>
    <p:extLst>
      <p:ext uri="{BB962C8B-B14F-4D97-AF65-F5344CB8AC3E}">
        <p14:creationId xmlns:p14="http://schemas.microsoft.com/office/powerpoint/2010/main" val="263179980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meline 3">
    <p:spTree>
      <p:nvGrpSpPr>
        <p:cNvPr id="1" name=""/>
        <p:cNvGrpSpPr/>
        <p:nvPr/>
      </p:nvGrpSpPr>
      <p:grpSpPr>
        <a:xfrm>
          <a:off x="0" y="0"/>
          <a:ext cx="0" cy="0"/>
          <a:chOff x="0" y="0"/>
          <a:chExt cx="0" cy="0"/>
        </a:xfrm>
      </p:grpSpPr>
      <p:sp>
        <p:nvSpPr>
          <p:cNvPr id="12" name="Freeform 11">
            <a:extLst>
              <a:ext uri="{FF2B5EF4-FFF2-40B4-BE49-F238E27FC236}">
                <a16:creationId xmlns:a16="http://schemas.microsoft.com/office/drawing/2014/main" id="{D014917C-8694-B4A4-A211-0F31F00E247E}"/>
              </a:ext>
              <a:ext uri="{C183D7F6-B498-43B3-948B-1728B52AA6E4}">
                <adec:decorative xmlns:adec="http://schemas.microsoft.com/office/drawing/2017/decorative" val="1"/>
              </a:ext>
            </a:extLst>
          </p:cNvPr>
          <p:cNvSpPr/>
          <p:nvPr userDrawn="1"/>
        </p:nvSpPr>
        <p:spPr>
          <a:xfrm>
            <a:off x="1" y="0"/>
            <a:ext cx="1550562" cy="2545382"/>
          </a:xfrm>
          <a:custGeom>
            <a:avLst/>
            <a:gdLst>
              <a:gd name="connsiteX0" fmla="*/ 683117 w 1550562"/>
              <a:gd name="connsiteY0" fmla="*/ 0 h 2545382"/>
              <a:gd name="connsiteX1" fmla="*/ 1550562 w 1550562"/>
              <a:gd name="connsiteY1" fmla="*/ 0 h 2545382"/>
              <a:gd name="connsiteX2" fmla="*/ 1550562 w 1550562"/>
              <a:gd name="connsiteY2" fmla="*/ 7240 h 2545382"/>
              <a:gd name="connsiteX3" fmla="*/ 221868 w 1550562"/>
              <a:gd name="connsiteY3" fmla="*/ 2418735 h 2545382"/>
              <a:gd name="connsiteX4" fmla="*/ 0 w 1550562"/>
              <a:gd name="connsiteY4" fmla="*/ 2545382 h 2545382"/>
              <a:gd name="connsiteX5" fmla="*/ 0 w 1550562"/>
              <a:gd name="connsiteY5" fmla="*/ 1500516 h 2545382"/>
              <a:gd name="connsiteX6" fmla="*/ 102557 w 1550562"/>
              <a:gd name="connsiteY6" fmla="*/ 1405503 h 2545382"/>
              <a:gd name="connsiteX7" fmla="*/ 673022 w 1550562"/>
              <a:gd name="connsiteY7" fmla="*/ 200390 h 2545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50562" h="2545382">
                <a:moveTo>
                  <a:pt x="683117" y="0"/>
                </a:moveTo>
                <a:lnTo>
                  <a:pt x="1550562" y="0"/>
                </a:lnTo>
                <a:lnTo>
                  <a:pt x="1550562" y="7240"/>
                </a:lnTo>
                <a:cubicBezTo>
                  <a:pt x="1550562" y="1022523"/>
                  <a:pt x="1020469" y="1913556"/>
                  <a:pt x="221868" y="2418735"/>
                </a:cubicBezTo>
                <a:lnTo>
                  <a:pt x="0" y="2545382"/>
                </a:lnTo>
                <a:lnTo>
                  <a:pt x="0" y="1500516"/>
                </a:lnTo>
                <a:lnTo>
                  <a:pt x="102557" y="1405503"/>
                </a:lnTo>
                <a:cubicBezTo>
                  <a:pt x="416582" y="1089274"/>
                  <a:pt x="625660" y="668089"/>
                  <a:pt x="673022" y="200390"/>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lvl="0"/>
            <a:endParaRPr lang="en-US" dirty="0"/>
          </a:p>
        </p:txBody>
      </p:sp>
      <p:sp>
        <p:nvSpPr>
          <p:cNvPr id="10" name="Freeform 9">
            <a:extLst>
              <a:ext uri="{FF2B5EF4-FFF2-40B4-BE49-F238E27FC236}">
                <a16:creationId xmlns:a16="http://schemas.microsoft.com/office/drawing/2014/main" id="{A7DB6972-BB75-254A-BA88-C0C3E6E93BDB}"/>
              </a:ext>
              <a:ext uri="{C183D7F6-B498-43B3-948B-1728B52AA6E4}">
                <adec:decorative xmlns:adec="http://schemas.microsoft.com/office/drawing/2017/decorative" val="1"/>
              </a:ext>
            </a:extLst>
          </p:cNvPr>
          <p:cNvSpPr/>
          <p:nvPr userDrawn="1"/>
        </p:nvSpPr>
        <p:spPr>
          <a:xfrm>
            <a:off x="1" y="-1"/>
            <a:ext cx="682740" cy="1500050"/>
          </a:xfrm>
          <a:custGeom>
            <a:avLst/>
            <a:gdLst>
              <a:gd name="connsiteX0" fmla="*/ 0 w 682740"/>
              <a:gd name="connsiteY0" fmla="*/ 0 h 1500050"/>
              <a:gd name="connsiteX1" fmla="*/ 682740 w 682740"/>
              <a:gd name="connsiteY1" fmla="*/ 0 h 1500050"/>
              <a:gd name="connsiteX2" fmla="*/ 672647 w 682740"/>
              <a:gd name="connsiteY2" fmla="*/ 200357 h 1500050"/>
              <a:gd name="connsiteX3" fmla="*/ 102290 w 682740"/>
              <a:gd name="connsiteY3" fmla="*/ 1405281 h 1500050"/>
              <a:gd name="connsiteX4" fmla="*/ 0 w 682740"/>
              <a:gd name="connsiteY4" fmla="*/ 1500050 h 1500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2740" h="1500050">
                <a:moveTo>
                  <a:pt x="0" y="0"/>
                </a:moveTo>
                <a:lnTo>
                  <a:pt x="682740" y="0"/>
                </a:lnTo>
                <a:lnTo>
                  <a:pt x="672647" y="200357"/>
                </a:lnTo>
                <a:cubicBezTo>
                  <a:pt x="625294" y="667983"/>
                  <a:pt x="416256" y="1089101"/>
                  <a:pt x="102290" y="1405281"/>
                </a:cubicBezTo>
                <a:lnTo>
                  <a:pt x="0" y="1500050"/>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30" name="Image 2">
            <a:extLst>
              <a:ext uri="{FF2B5EF4-FFF2-40B4-BE49-F238E27FC236}">
                <a16:creationId xmlns:a16="http://schemas.microsoft.com/office/drawing/2014/main" id="{790E862E-398F-571C-EC2C-3D17164DE059}"/>
              </a:ext>
              <a:ext uri="{C183D7F6-B498-43B3-948B-1728B52AA6E4}">
                <adec:decorative xmlns:adec="http://schemas.microsoft.com/office/drawing/2017/decorative" val="1"/>
              </a:ext>
            </a:extLst>
          </p:cNvPr>
          <p:cNvSpPr/>
          <p:nvPr/>
        </p:nvSpPr>
        <p:spPr>
          <a:xfrm>
            <a:off x="170445" y="314191"/>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sp>
        <p:nvSpPr>
          <p:cNvPr id="6" name="Title 1">
            <a:extLst>
              <a:ext uri="{FF2B5EF4-FFF2-40B4-BE49-F238E27FC236}">
                <a16:creationId xmlns:a16="http://schemas.microsoft.com/office/drawing/2014/main" id="{1C975BF2-D657-C309-269D-B8D006263130}"/>
              </a:ext>
            </a:extLst>
          </p:cNvPr>
          <p:cNvSpPr>
            <a:spLocks noGrp="1"/>
          </p:cNvSpPr>
          <p:nvPr>
            <p:ph type="title" hasCustomPrompt="1"/>
          </p:nvPr>
        </p:nvSpPr>
        <p:spPr>
          <a:xfrm>
            <a:off x="1550563" y="1089213"/>
            <a:ext cx="9879437" cy="980844"/>
          </a:xfrm>
        </p:spPr>
        <p:txBody>
          <a:bodyPr tIns="0" bIns="0"/>
          <a:lstStyle>
            <a:lvl1pPr algn="l">
              <a:lnSpc>
                <a:spcPct val="100000"/>
              </a:lnSpc>
              <a:defRPr sz="3600">
                <a:solidFill>
                  <a:schemeClr val="accent6"/>
                </a:solidFill>
              </a:defRPr>
            </a:lvl1pPr>
          </a:lstStyle>
          <a:p>
            <a:r>
              <a:rPr lang="en-US" dirty="0"/>
              <a:t>Click to add title</a:t>
            </a:r>
          </a:p>
        </p:txBody>
      </p:sp>
      <p:sp>
        <p:nvSpPr>
          <p:cNvPr id="4" name="Text Placeholder 54">
            <a:extLst>
              <a:ext uri="{FF2B5EF4-FFF2-40B4-BE49-F238E27FC236}">
                <a16:creationId xmlns:a16="http://schemas.microsoft.com/office/drawing/2014/main" id="{A0AEB4DF-13C8-8171-2BDB-FD1AD542E783}"/>
              </a:ext>
            </a:extLst>
          </p:cNvPr>
          <p:cNvSpPr>
            <a:spLocks noGrp="1"/>
          </p:cNvSpPr>
          <p:nvPr>
            <p:ph type="body" sz="quarter" idx="13" hasCustomPrompt="1"/>
          </p:nvPr>
        </p:nvSpPr>
        <p:spPr>
          <a:xfrm>
            <a:off x="1550564" y="2331958"/>
            <a:ext cx="2975217" cy="3704266"/>
          </a:xfrm>
        </p:spPr>
        <p:txBody>
          <a:bodyPr lIns="91440" tIns="0" rIns="91440" bIns="0" anchor="t" anchorCtr="0">
            <a:noAutofit/>
          </a:bodyPr>
          <a:lstStyle>
            <a:lvl1pPr marL="0" indent="0">
              <a:lnSpc>
                <a:spcPct val="100000"/>
              </a:lnSpc>
              <a:spcBef>
                <a:spcPts val="0"/>
              </a:spcBef>
              <a:spcAft>
                <a:spcPts val="1200"/>
              </a:spcAft>
              <a:buFont typeface="Arial" panose="020B0604020202020204" pitchFamily="34" charset="0"/>
              <a:buNone/>
              <a:defRPr sz="1800"/>
            </a:lvl1pPr>
          </a:lstStyle>
          <a:p>
            <a:r>
              <a:rPr lang="en-US" dirty="0"/>
              <a:t>Click to add subtitle</a:t>
            </a:r>
          </a:p>
        </p:txBody>
      </p:sp>
      <p:sp>
        <p:nvSpPr>
          <p:cNvPr id="9" name="Content Placeholder 2">
            <a:extLst>
              <a:ext uri="{FF2B5EF4-FFF2-40B4-BE49-F238E27FC236}">
                <a16:creationId xmlns:a16="http://schemas.microsoft.com/office/drawing/2014/main" id="{42134EBA-AF32-9F8A-370F-0D3E842F0397}"/>
              </a:ext>
            </a:extLst>
          </p:cNvPr>
          <p:cNvSpPr>
            <a:spLocks noGrp="1"/>
          </p:cNvSpPr>
          <p:nvPr>
            <p:ph sz="half" idx="1" hasCustomPrompt="1"/>
          </p:nvPr>
        </p:nvSpPr>
        <p:spPr>
          <a:xfrm>
            <a:off x="5087154" y="2331791"/>
            <a:ext cx="6345893" cy="3721817"/>
          </a:xfrm>
        </p:spPr>
        <p:txBody>
          <a:bodyPr lIns="91440" rIns="91440">
            <a:normAutofit/>
          </a:bodyPr>
          <a:lstStyle>
            <a:lvl1pPr>
              <a:defRPr sz="1800"/>
            </a:lvl1pPr>
            <a:lvl2pPr>
              <a:defRPr sz="1800"/>
            </a:lvl2pPr>
            <a:lvl3pPr>
              <a:defRPr sz="1800"/>
            </a:lvl3pPr>
            <a:lvl4pPr>
              <a:defRPr sz="1800"/>
            </a:lvl4pPr>
            <a:lvl5pPr>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Slide Number Placeholder 2">
            <a:extLst>
              <a:ext uri="{FF2B5EF4-FFF2-40B4-BE49-F238E27FC236}">
                <a16:creationId xmlns:a16="http://schemas.microsoft.com/office/drawing/2014/main" id="{AE99A73D-155B-A133-9671-506F54A0559A}"/>
              </a:ext>
            </a:extLst>
          </p:cNvPr>
          <p:cNvSpPr>
            <a:spLocks noGrp="1"/>
          </p:cNvSpPr>
          <p:nvPr>
            <p:ph type="sldNum" sz="quarter" idx="10"/>
          </p:nvPr>
        </p:nvSpPr>
        <p:spPr>
          <a:xfrm>
            <a:off x="10358437" y="457199"/>
            <a:ext cx="1067589" cy="471489"/>
          </a:xfrm>
        </p:spPr>
        <p:txBody>
          <a:bodyPr/>
          <a:lstStyle>
            <a:lvl1pPr>
              <a:defRPr sz="1600">
                <a:latin typeface="+mj-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22039588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3">
    <p:spTree>
      <p:nvGrpSpPr>
        <p:cNvPr id="1" name=""/>
        <p:cNvGrpSpPr/>
        <p:nvPr/>
      </p:nvGrpSpPr>
      <p:grpSpPr>
        <a:xfrm>
          <a:off x="0" y="0"/>
          <a:ext cx="0" cy="0"/>
          <a:chOff x="0" y="0"/>
          <a:chExt cx="0" cy="0"/>
        </a:xfrm>
      </p:grpSpPr>
      <p:pic>
        <p:nvPicPr>
          <p:cNvPr id="29" name="Graphic 28">
            <a:extLst>
              <a:ext uri="{FF2B5EF4-FFF2-40B4-BE49-F238E27FC236}">
                <a16:creationId xmlns:a16="http://schemas.microsoft.com/office/drawing/2014/main" id="{D5595DD5-43B0-252F-8BC6-6B74340C5BCF}"/>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t="7193"/>
          <a:stretch/>
        </p:blipFill>
        <p:spPr>
          <a:xfrm>
            <a:off x="1" y="-1"/>
            <a:ext cx="443344" cy="6856025"/>
          </a:xfrm>
          <a:custGeom>
            <a:avLst/>
            <a:gdLst>
              <a:gd name="connsiteX0" fmla="*/ 0 w 1734410"/>
              <a:gd name="connsiteY0" fmla="*/ 0 h 4795637"/>
              <a:gd name="connsiteX1" fmla="*/ 1734410 w 1734410"/>
              <a:gd name="connsiteY1" fmla="*/ 0 h 4795637"/>
              <a:gd name="connsiteX2" fmla="*/ 1734410 w 1734410"/>
              <a:gd name="connsiteY2" fmla="*/ 4795637 h 4795637"/>
              <a:gd name="connsiteX3" fmla="*/ 0 w 1734410"/>
              <a:gd name="connsiteY3" fmla="*/ 4795637 h 4795637"/>
            </a:gdLst>
            <a:ahLst/>
            <a:cxnLst>
              <a:cxn ang="0">
                <a:pos x="connsiteX0" y="connsiteY0"/>
              </a:cxn>
              <a:cxn ang="0">
                <a:pos x="connsiteX1" y="connsiteY1"/>
              </a:cxn>
              <a:cxn ang="0">
                <a:pos x="connsiteX2" y="connsiteY2"/>
              </a:cxn>
              <a:cxn ang="0">
                <a:pos x="connsiteX3" y="connsiteY3"/>
              </a:cxn>
            </a:cxnLst>
            <a:rect l="l" t="t" r="r" b="b"/>
            <a:pathLst>
              <a:path w="1734410" h="4795637">
                <a:moveTo>
                  <a:pt x="0" y="0"/>
                </a:moveTo>
                <a:lnTo>
                  <a:pt x="1734410" y="0"/>
                </a:lnTo>
                <a:lnTo>
                  <a:pt x="1734410" y="4795637"/>
                </a:lnTo>
                <a:lnTo>
                  <a:pt x="0" y="4795637"/>
                </a:lnTo>
                <a:close/>
              </a:path>
            </a:pathLst>
          </a:custGeom>
        </p:spPr>
      </p:pic>
      <p:sp>
        <p:nvSpPr>
          <p:cNvPr id="2" name="Title 1"/>
          <p:cNvSpPr>
            <a:spLocks noGrp="1"/>
          </p:cNvSpPr>
          <p:nvPr>
            <p:ph type="title" hasCustomPrompt="1"/>
          </p:nvPr>
        </p:nvSpPr>
        <p:spPr>
          <a:xfrm>
            <a:off x="1550564" y="1057274"/>
            <a:ext cx="9875463" cy="999746"/>
          </a:xfrm>
        </p:spPr>
        <p:txBody>
          <a:bodyPr tIns="0" bIns="0">
            <a:noAutofit/>
          </a:bodyPr>
          <a:lstStyle>
            <a:lvl1pPr algn="l">
              <a:lnSpc>
                <a:spcPct val="100000"/>
              </a:lnSpc>
              <a:defRPr sz="3600" b="1"/>
            </a:lvl1pPr>
          </a:lstStyle>
          <a:p>
            <a:r>
              <a:rPr lang="en-US" dirty="0"/>
              <a:t>Click to add title</a:t>
            </a:r>
          </a:p>
        </p:txBody>
      </p:sp>
      <p:sp>
        <p:nvSpPr>
          <p:cNvPr id="49" name="Freeform 48">
            <a:extLst>
              <a:ext uri="{FF2B5EF4-FFF2-40B4-BE49-F238E27FC236}">
                <a16:creationId xmlns:a16="http://schemas.microsoft.com/office/drawing/2014/main" id="{BC3A3767-6C5E-8188-0A49-955BBACE37F0}"/>
              </a:ext>
              <a:ext uri="{C183D7F6-B498-43B3-948B-1728B52AA6E4}">
                <adec:decorative xmlns:adec="http://schemas.microsoft.com/office/drawing/2017/decorative" val="1"/>
              </a:ext>
            </a:extLst>
          </p:cNvPr>
          <p:cNvSpPr/>
          <p:nvPr userDrawn="1"/>
        </p:nvSpPr>
        <p:spPr>
          <a:xfrm flipH="1" flipV="1">
            <a:off x="-3" y="4420134"/>
            <a:ext cx="1293237" cy="2437866"/>
          </a:xfrm>
          <a:custGeom>
            <a:avLst/>
            <a:gdLst>
              <a:gd name="connsiteX0" fmla="*/ 1293237 w 1293237"/>
              <a:gd name="connsiteY0" fmla="*/ 2437866 h 2437866"/>
              <a:gd name="connsiteX1" fmla="*/ 1292465 w 1293237"/>
              <a:gd name="connsiteY1" fmla="*/ 2437373 h 2437866"/>
              <a:gd name="connsiteX2" fmla="*/ 0 w 1293237"/>
              <a:gd name="connsiteY2" fmla="*/ 0 h 2437866"/>
              <a:gd name="connsiteX3" fmla="*/ 1293237 w 1293237"/>
              <a:gd name="connsiteY3" fmla="*/ 0 h 2437866"/>
            </a:gdLst>
            <a:ahLst/>
            <a:cxnLst>
              <a:cxn ang="0">
                <a:pos x="connsiteX0" y="connsiteY0"/>
              </a:cxn>
              <a:cxn ang="0">
                <a:pos x="connsiteX1" y="connsiteY1"/>
              </a:cxn>
              <a:cxn ang="0">
                <a:pos x="connsiteX2" y="connsiteY2"/>
              </a:cxn>
              <a:cxn ang="0">
                <a:pos x="connsiteX3" y="connsiteY3"/>
              </a:cxn>
            </a:cxnLst>
            <a:rect l="l" t="t" r="r" b="b"/>
            <a:pathLst>
              <a:path w="1293237" h="2437866">
                <a:moveTo>
                  <a:pt x="1293237" y="2437866"/>
                </a:moveTo>
                <a:lnTo>
                  <a:pt x="1292465" y="2437373"/>
                </a:lnTo>
                <a:cubicBezTo>
                  <a:pt x="511725" y="1903845"/>
                  <a:pt x="0" y="1011184"/>
                  <a:pt x="0" y="0"/>
                </a:cubicBezTo>
                <a:lnTo>
                  <a:pt x="1293237" y="0"/>
                </a:lnTo>
                <a:close/>
              </a:path>
            </a:pathLst>
          </a:custGeom>
          <a:solidFill>
            <a:schemeClr val="accent1"/>
          </a:solidFill>
          <a:ln w="4763" cap="flat">
            <a:noFill/>
            <a:prstDash val="solid"/>
            <a:miter/>
          </a:ln>
        </p:spPr>
        <p:txBody>
          <a:bodyPr wrap="square" rtlCol="0" anchor="ctr">
            <a:noAutofit/>
          </a:bodyPr>
          <a:lstStyle/>
          <a:p>
            <a:endParaRPr lang="en-US" dirty="0"/>
          </a:p>
        </p:txBody>
      </p:sp>
      <p:sp>
        <p:nvSpPr>
          <p:cNvPr id="16" name="Content Placeholder 3">
            <a:extLst>
              <a:ext uri="{FF2B5EF4-FFF2-40B4-BE49-F238E27FC236}">
                <a16:creationId xmlns:a16="http://schemas.microsoft.com/office/drawing/2014/main" id="{E4BD7F71-D12B-4F27-1505-FF681CF55F73}"/>
              </a:ext>
            </a:extLst>
          </p:cNvPr>
          <p:cNvSpPr>
            <a:spLocks noGrp="1"/>
          </p:cNvSpPr>
          <p:nvPr>
            <p:ph sz="half" idx="2" hasCustomPrompt="1"/>
          </p:nvPr>
        </p:nvSpPr>
        <p:spPr>
          <a:xfrm>
            <a:off x="1550564" y="2303028"/>
            <a:ext cx="5829147" cy="3961593"/>
          </a:xfrm>
        </p:spPr>
        <p:txBody>
          <a:bodyPr lIns="91440" tIns="0" rIns="91440" bIns="0">
            <a:normAutofit/>
          </a:bodyPr>
          <a:lstStyle>
            <a:lvl1pPr>
              <a:spcBef>
                <a:spcPts val="1000"/>
              </a:spcBef>
              <a:defRPr sz="1800"/>
            </a:lvl1pPr>
            <a:lvl2pPr>
              <a:spcBef>
                <a:spcPts val="1000"/>
              </a:spcBef>
              <a:defRPr sz="1800"/>
            </a:lvl2pPr>
            <a:lvl3pPr>
              <a:spcBef>
                <a:spcPts val="1000"/>
              </a:spcBef>
              <a:defRPr sz="1800"/>
            </a:lvl3pPr>
            <a:lvl4pPr>
              <a:spcBef>
                <a:spcPts val="1000"/>
              </a:spcBef>
              <a:defRPr sz="1800"/>
            </a:lvl4pPr>
            <a:lvl5pPr>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3">
            <a:extLst>
              <a:ext uri="{FF2B5EF4-FFF2-40B4-BE49-F238E27FC236}">
                <a16:creationId xmlns:a16="http://schemas.microsoft.com/office/drawing/2014/main" id="{FB87C65D-4EF3-18C8-18A8-477F87A37E51}"/>
              </a:ext>
            </a:extLst>
          </p:cNvPr>
          <p:cNvSpPr>
            <a:spLocks noGrp="1"/>
          </p:cNvSpPr>
          <p:nvPr>
            <p:ph sz="half" idx="15" hasCustomPrompt="1"/>
          </p:nvPr>
        </p:nvSpPr>
        <p:spPr>
          <a:xfrm>
            <a:off x="7940842" y="2303028"/>
            <a:ext cx="3485184" cy="3961593"/>
          </a:xfrm>
        </p:spPr>
        <p:txBody>
          <a:bodyPr lIns="91440" tIns="0" rIns="91440" bIns="0">
            <a:normAutofit/>
          </a:bodyPr>
          <a:lstStyle>
            <a:lvl1pPr>
              <a:spcBef>
                <a:spcPts val="1000"/>
              </a:spcBef>
              <a:defRPr sz="1800"/>
            </a:lvl1pPr>
            <a:lvl2pPr>
              <a:spcBef>
                <a:spcPts val="1000"/>
              </a:spcBef>
              <a:defRPr sz="1800"/>
            </a:lvl2pPr>
            <a:lvl3pPr>
              <a:spcBef>
                <a:spcPts val="1000"/>
              </a:spcBef>
              <a:defRPr sz="1800"/>
            </a:lvl3pPr>
            <a:lvl4pPr>
              <a:spcBef>
                <a:spcPts val="1000"/>
              </a:spcBef>
              <a:defRPr sz="1800"/>
            </a:lvl4pPr>
            <a:lvl5pPr>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7" name="Slide Number Placeholder 2">
            <a:extLst>
              <a:ext uri="{FF2B5EF4-FFF2-40B4-BE49-F238E27FC236}">
                <a16:creationId xmlns:a16="http://schemas.microsoft.com/office/drawing/2014/main" id="{AEFFA34C-885D-E995-D8F9-B4ACFBF3110D}"/>
              </a:ext>
            </a:extLst>
          </p:cNvPr>
          <p:cNvSpPr>
            <a:spLocks noGrp="1"/>
          </p:cNvSpPr>
          <p:nvPr>
            <p:ph type="sldNum" sz="quarter" idx="10"/>
          </p:nvPr>
        </p:nvSpPr>
        <p:spPr>
          <a:xfrm>
            <a:off x="10438475" y="457199"/>
            <a:ext cx="987552" cy="471489"/>
          </a:xfrm>
        </p:spPr>
        <p:txBody>
          <a:bodyPr/>
          <a:lstStyle>
            <a:lvl1pPr>
              <a:defRPr sz="1600">
                <a:latin typeface="+mj-lt"/>
              </a:defRPr>
            </a:lvl1pPr>
          </a:lstStyle>
          <a:p>
            <a:fld id="{48F63A3B-78C7-47BE-AE5E-E10140E04643}" type="slidenum">
              <a:rPr lang="en-US" smtClean="0"/>
              <a:pPr/>
              <a:t>‹#›</a:t>
            </a:fld>
            <a:endParaRPr lang="en-US" dirty="0"/>
          </a:p>
        </p:txBody>
      </p:sp>
      <p:pic>
        <p:nvPicPr>
          <p:cNvPr id="43" name="Graphic 42">
            <a:extLst>
              <a:ext uri="{FF2B5EF4-FFF2-40B4-BE49-F238E27FC236}">
                <a16:creationId xmlns:a16="http://schemas.microsoft.com/office/drawing/2014/main" id="{C6639AD7-128F-B39D-B45F-0F22A2C6D68B}"/>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t="7193"/>
          <a:stretch/>
        </p:blipFill>
        <p:spPr>
          <a:xfrm rot="5400000">
            <a:off x="6072641" y="-5676015"/>
            <a:ext cx="443344" cy="11795374"/>
          </a:xfrm>
          <a:custGeom>
            <a:avLst/>
            <a:gdLst>
              <a:gd name="connsiteX0" fmla="*/ 0 w 1734410"/>
              <a:gd name="connsiteY0" fmla="*/ 0 h 4795637"/>
              <a:gd name="connsiteX1" fmla="*/ 1734410 w 1734410"/>
              <a:gd name="connsiteY1" fmla="*/ 0 h 4795637"/>
              <a:gd name="connsiteX2" fmla="*/ 1734410 w 1734410"/>
              <a:gd name="connsiteY2" fmla="*/ 4795637 h 4795637"/>
              <a:gd name="connsiteX3" fmla="*/ 0 w 1734410"/>
              <a:gd name="connsiteY3" fmla="*/ 4795637 h 4795637"/>
            </a:gdLst>
            <a:ahLst/>
            <a:cxnLst>
              <a:cxn ang="0">
                <a:pos x="connsiteX0" y="connsiteY0"/>
              </a:cxn>
              <a:cxn ang="0">
                <a:pos x="connsiteX1" y="connsiteY1"/>
              </a:cxn>
              <a:cxn ang="0">
                <a:pos x="connsiteX2" y="connsiteY2"/>
              </a:cxn>
              <a:cxn ang="0">
                <a:pos x="connsiteX3" y="connsiteY3"/>
              </a:cxn>
            </a:cxnLst>
            <a:rect l="l" t="t" r="r" b="b"/>
            <a:pathLst>
              <a:path w="1734410" h="4795637">
                <a:moveTo>
                  <a:pt x="0" y="0"/>
                </a:moveTo>
                <a:lnTo>
                  <a:pt x="1734410" y="0"/>
                </a:lnTo>
                <a:lnTo>
                  <a:pt x="1734410" y="4795637"/>
                </a:lnTo>
                <a:lnTo>
                  <a:pt x="0" y="4795637"/>
                </a:lnTo>
                <a:close/>
              </a:path>
            </a:pathLst>
          </a:custGeom>
        </p:spPr>
      </p:pic>
      <p:pic>
        <p:nvPicPr>
          <p:cNvPr id="54" name="Graphic 53">
            <a:extLst>
              <a:ext uri="{FF2B5EF4-FFF2-40B4-BE49-F238E27FC236}">
                <a16:creationId xmlns:a16="http://schemas.microsoft.com/office/drawing/2014/main" id="{48479A23-C29C-C711-510C-05B69B882268}"/>
              </a:ext>
              <a:ext uri="{C183D7F6-B498-43B3-948B-1728B52AA6E4}">
                <adec:decorative xmlns:adec="http://schemas.microsoft.com/office/drawing/2017/decorative" val="1"/>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t="11443" r="10857"/>
          <a:stretch/>
        </p:blipFill>
        <p:spPr>
          <a:xfrm rot="16200000">
            <a:off x="-6447" y="6444"/>
            <a:ext cx="1961253" cy="1948364"/>
          </a:xfrm>
          <a:custGeom>
            <a:avLst/>
            <a:gdLst>
              <a:gd name="connsiteX0" fmla="*/ 1961253 w 1961253"/>
              <a:gd name="connsiteY0" fmla="*/ 0 h 1948364"/>
              <a:gd name="connsiteX1" fmla="*/ 1961253 w 1961253"/>
              <a:gd name="connsiteY1" fmla="*/ 1948364 h 1948364"/>
              <a:gd name="connsiteX2" fmla="*/ 0 w 1961253"/>
              <a:gd name="connsiteY2" fmla="*/ 1948364 h 1948364"/>
              <a:gd name="connsiteX3" fmla="*/ 0 w 1961253"/>
              <a:gd name="connsiteY3" fmla="*/ 0 h 1948364"/>
            </a:gdLst>
            <a:ahLst/>
            <a:cxnLst>
              <a:cxn ang="0">
                <a:pos x="connsiteX0" y="connsiteY0"/>
              </a:cxn>
              <a:cxn ang="0">
                <a:pos x="connsiteX1" y="connsiteY1"/>
              </a:cxn>
              <a:cxn ang="0">
                <a:pos x="connsiteX2" y="connsiteY2"/>
              </a:cxn>
              <a:cxn ang="0">
                <a:pos x="connsiteX3" y="connsiteY3"/>
              </a:cxn>
            </a:cxnLst>
            <a:rect l="l" t="t" r="r" b="b"/>
            <a:pathLst>
              <a:path w="1961253" h="1948364">
                <a:moveTo>
                  <a:pt x="1961253" y="0"/>
                </a:moveTo>
                <a:lnTo>
                  <a:pt x="1961253" y="1948364"/>
                </a:lnTo>
                <a:lnTo>
                  <a:pt x="0" y="1948364"/>
                </a:lnTo>
                <a:lnTo>
                  <a:pt x="0" y="0"/>
                </a:lnTo>
                <a:close/>
              </a:path>
            </a:pathLst>
          </a:custGeom>
        </p:spPr>
      </p:pic>
      <p:sp>
        <p:nvSpPr>
          <p:cNvPr id="7" name="Image 2">
            <a:extLst>
              <a:ext uri="{FF2B5EF4-FFF2-40B4-BE49-F238E27FC236}">
                <a16:creationId xmlns:a16="http://schemas.microsoft.com/office/drawing/2014/main" id="{F3DC42FA-4B8F-2EFC-CAB4-1CCAB93BEB7B}"/>
              </a:ext>
              <a:ext uri="{C183D7F6-B498-43B3-948B-1728B52AA6E4}">
                <adec:decorative xmlns:adec="http://schemas.microsoft.com/office/drawing/2017/decorative" val="1"/>
              </a:ext>
            </a:extLst>
          </p:cNvPr>
          <p:cNvSpPr/>
          <p:nvPr userDrawn="1"/>
        </p:nvSpPr>
        <p:spPr>
          <a:xfrm>
            <a:off x="396626" y="4929577"/>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spTree>
    <p:extLst>
      <p:ext uri="{BB962C8B-B14F-4D97-AF65-F5344CB8AC3E}">
        <p14:creationId xmlns:p14="http://schemas.microsoft.com/office/powerpoint/2010/main" val="25866507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meline 2">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376CF4B8-1811-BD21-43A7-560AC4724F3B}"/>
              </a:ext>
              <a:ext uri="{C183D7F6-B498-43B3-948B-1728B52AA6E4}">
                <adec:decorative xmlns:adec="http://schemas.microsoft.com/office/drawing/2017/decorative" val="1"/>
              </a:ext>
            </a:extLst>
          </p:cNvPr>
          <p:cNvSpPr/>
          <p:nvPr userDrawn="1"/>
        </p:nvSpPr>
        <p:spPr>
          <a:xfrm>
            <a:off x="-24064" y="0"/>
            <a:ext cx="12216063" cy="34671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50" dirty="0"/>
          </a:p>
        </p:txBody>
      </p:sp>
      <p:sp>
        <p:nvSpPr>
          <p:cNvPr id="34" name="Rectangle 33">
            <a:extLst>
              <a:ext uri="{FF2B5EF4-FFF2-40B4-BE49-F238E27FC236}">
                <a16:creationId xmlns:a16="http://schemas.microsoft.com/office/drawing/2014/main" id="{30B7B4F0-D3BC-63DF-6429-F771BE5A3270}"/>
              </a:ext>
              <a:ext uri="{C183D7F6-B498-43B3-948B-1728B52AA6E4}">
                <adec:decorative xmlns:adec="http://schemas.microsoft.com/office/drawing/2017/decorative" val="1"/>
              </a:ext>
            </a:extLst>
          </p:cNvPr>
          <p:cNvSpPr/>
          <p:nvPr userDrawn="1"/>
        </p:nvSpPr>
        <p:spPr>
          <a:xfrm>
            <a:off x="443346" y="420493"/>
            <a:ext cx="11305309" cy="602672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2" name="Title 1">
            <a:extLst>
              <a:ext uri="{FF2B5EF4-FFF2-40B4-BE49-F238E27FC236}">
                <a16:creationId xmlns:a16="http://schemas.microsoft.com/office/drawing/2014/main" id="{A65C6DDD-D2BB-0153-0F53-9F7C17BDFD2B}"/>
              </a:ext>
            </a:extLst>
          </p:cNvPr>
          <p:cNvSpPr>
            <a:spLocks noGrp="1"/>
          </p:cNvSpPr>
          <p:nvPr>
            <p:ph type="title" hasCustomPrompt="1"/>
          </p:nvPr>
        </p:nvSpPr>
        <p:spPr>
          <a:xfrm>
            <a:off x="914400" y="1057274"/>
            <a:ext cx="10511627" cy="1012785"/>
          </a:xfrm>
        </p:spPr>
        <p:txBody>
          <a:bodyPr tIns="0" bIns="0"/>
          <a:lstStyle>
            <a:lvl1pPr algn="ctr">
              <a:lnSpc>
                <a:spcPct val="100000"/>
              </a:lnSpc>
              <a:defRPr sz="3600">
                <a:solidFill>
                  <a:schemeClr val="accent6"/>
                </a:solidFill>
              </a:defRPr>
            </a:lvl1pPr>
          </a:lstStyle>
          <a:p>
            <a:r>
              <a:rPr lang="en-US" dirty="0"/>
              <a:t>Click to add title</a:t>
            </a:r>
          </a:p>
        </p:txBody>
      </p:sp>
      <p:sp>
        <p:nvSpPr>
          <p:cNvPr id="14" name="Content Placeholder 5">
            <a:extLst>
              <a:ext uri="{FF2B5EF4-FFF2-40B4-BE49-F238E27FC236}">
                <a16:creationId xmlns:a16="http://schemas.microsoft.com/office/drawing/2014/main" id="{4D6DED8E-165F-59D7-F01C-4EF0446E5FC0}"/>
              </a:ext>
            </a:extLst>
          </p:cNvPr>
          <p:cNvSpPr>
            <a:spLocks noGrp="1"/>
          </p:cNvSpPr>
          <p:nvPr userDrawn="1">
            <p:ph sz="quarter" idx="4" hasCustomPrompt="1"/>
          </p:nvPr>
        </p:nvSpPr>
        <p:spPr>
          <a:xfrm>
            <a:off x="914400" y="2316067"/>
            <a:ext cx="10511627" cy="3948557"/>
          </a:xfrm>
        </p:spPr>
        <p:txBody>
          <a:bodyPr lIns="91440" tIns="91440" rIns="91440" bIns="91440">
            <a:normAutofit/>
          </a:bodyPr>
          <a:lstStyle>
            <a:lvl1pPr>
              <a:spcBef>
                <a:spcPts val="1000"/>
              </a:spcBef>
              <a:defRPr sz="1800"/>
            </a:lvl1pPr>
            <a:lvl2pPr>
              <a:spcBef>
                <a:spcPts val="1000"/>
              </a:spcBef>
              <a:defRPr sz="1800"/>
            </a:lvl2pPr>
            <a:lvl3pPr>
              <a:spcBef>
                <a:spcPts val="1000"/>
              </a:spcBef>
              <a:defRPr sz="1800"/>
            </a:lvl3pPr>
            <a:lvl4pPr>
              <a:spcBef>
                <a:spcPts val="1000"/>
              </a:spcBef>
              <a:defRPr sz="1800"/>
            </a:lvl4pPr>
            <a:lvl5pPr>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Slide Number Placeholder 2">
            <a:extLst>
              <a:ext uri="{FF2B5EF4-FFF2-40B4-BE49-F238E27FC236}">
                <a16:creationId xmlns:a16="http://schemas.microsoft.com/office/drawing/2014/main" id="{2933FDAB-13EE-5F9F-5DFC-A5A60BC63623}"/>
              </a:ext>
            </a:extLst>
          </p:cNvPr>
          <p:cNvSpPr>
            <a:spLocks noGrp="1"/>
          </p:cNvSpPr>
          <p:nvPr>
            <p:ph type="sldNum" sz="quarter" idx="10"/>
          </p:nvPr>
        </p:nvSpPr>
        <p:spPr>
          <a:xfrm>
            <a:off x="10358437" y="457199"/>
            <a:ext cx="1067589" cy="471489"/>
          </a:xfrm>
        </p:spPr>
        <p:txBody>
          <a:bodyPr/>
          <a:lstStyle>
            <a:lvl1pPr>
              <a:defRPr sz="1600">
                <a:latin typeface="+mj-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276750815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p:bg>
      <p:bgPr>
        <a:solidFill>
          <a:schemeClr val="accent6"/>
        </a:solidFill>
        <a:effectLst/>
      </p:bgPr>
    </p:bg>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AEF1F750-031C-BDB7-BD7B-9CBE17406FDB}"/>
              </a:ext>
              <a:ext uri="{C183D7F6-B498-43B3-948B-1728B52AA6E4}">
                <adec:decorative xmlns:adec="http://schemas.microsoft.com/office/drawing/2017/decorative" val="1"/>
              </a:ext>
            </a:extLst>
          </p:cNvPr>
          <p:cNvSpPr/>
          <p:nvPr userDrawn="1"/>
        </p:nvSpPr>
        <p:spPr>
          <a:xfrm>
            <a:off x="0" y="0"/>
            <a:ext cx="8948738" cy="6858000"/>
          </a:xfrm>
          <a:custGeom>
            <a:avLst/>
            <a:gdLst>
              <a:gd name="connsiteX0" fmla="*/ 0 w 8948738"/>
              <a:gd name="connsiteY0" fmla="*/ 0 h 6858000"/>
              <a:gd name="connsiteX1" fmla="*/ 5932941 w 8948738"/>
              <a:gd name="connsiteY1" fmla="*/ 0 h 6858000"/>
              <a:gd name="connsiteX2" fmla="*/ 6047310 w 8948738"/>
              <a:gd name="connsiteY2" fmla="*/ 14613 h 6858000"/>
              <a:gd name="connsiteX3" fmla="*/ 8948738 w 8948738"/>
              <a:gd name="connsiteY3" fmla="*/ 3416480 h 6858000"/>
              <a:gd name="connsiteX4" fmla="*/ 5702202 w 8948738"/>
              <a:gd name="connsiteY4" fmla="*/ 6853523 h 6858000"/>
              <a:gd name="connsiteX5" fmla="*/ 5526113 w 8948738"/>
              <a:gd name="connsiteY5" fmla="*/ 6858000 h 6858000"/>
              <a:gd name="connsiteX6" fmla="*/ 0 w 8948738"/>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48738" h="6858000">
                <a:moveTo>
                  <a:pt x="0" y="0"/>
                </a:moveTo>
                <a:lnTo>
                  <a:pt x="5932941" y="0"/>
                </a:lnTo>
                <a:lnTo>
                  <a:pt x="6047310" y="14613"/>
                </a:lnTo>
                <a:cubicBezTo>
                  <a:pt x="7690210" y="267026"/>
                  <a:pt x="8948738" y="1693971"/>
                  <a:pt x="8948738" y="3416480"/>
                </a:cubicBezTo>
                <a:cubicBezTo>
                  <a:pt x="8948738" y="5257788"/>
                  <a:pt x="7510634" y="6761349"/>
                  <a:pt x="5702202" y="6853523"/>
                </a:cubicBezTo>
                <a:lnTo>
                  <a:pt x="5526113" y="6858000"/>
                </a:lnTo>
                <a:lnTo>
                  <a:pt x="0" y="6858000"/>
                </a:lnTo>
                <a:close/>
              </a:path>
            </a:pathLst>
          </a:custGeom>
          <a:solidFill>
            <a:schemeClr val="bg1"/>
          </a:solidFill>
          <a:ln w="476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9" name="Freeform: Shape 18">
            <a:extLst>
              <a:ext uri="{FF2B5EF4-FFF2-40B4-BE49-F238E27FC236}">
                <a16:creationId xmlns:a16="http://schemas.microsoft.com/office/drawing/2014/main" id="{FEB515B5-2D9F-58E1-6E3C-CCBF105D891E}"/>
              </a:ext>
              <a:ext uri="{C183D7F6-B498-43B3-948B-1728B52AA6E4}">
                <adec:decorative xmlns:adec="http://schemas.microsoft.com/office/drawing/2017/decorative" val="1"/>
              </a:ext>
            </a:extLst>
          </p:cNvPr>
          <p:cNvSpPr/>
          <p:nvPr userDrawn="1"/>
        </p:nvSpPr>
        <p:spPr>
          <a:xfrm>
            <a:off x="7527501" y="0"/>
            <a:ext cx="4671276" cy="6857999"/>
          </a:xfrm>
          <a:custGeom>
            <a:avLst/>
            <a:gdLst>
              <a:gd name="connsiteX0" fmla="*/ 3416476 w 4653374"/>
              <a:gd name="connsiteY0" fmla="*/ 0 h 6831717"/>
              <a:gd name="connsiteX1" fmla="*/ 4653374 w 4653374"/>
              <a:gd name="connsiteY1" fmla="*/ 0 h 6831717"/>
              <a:gd name="connsiteX2" fmla="*/ 4653374 w 4653374"/>
              <a:gd name="connsiteY2" fmla="*/ 6831717 h 6831717"/>
              <a:gd name="connsiteX3" fmla="*/ 3416476 w 4653374"/>
              <a:gd name="connsiteY3" fmla="*/ 6831717 h 6831717"/>
              <a:gd name="connsiteX4" fmla="*/ 0 w 4653374"/>
              <a:gd name="connsiteY4" fmla="*/ 3415863 h 6831717"/>
              <a:gd name="connsiteX5" fmla="*/ 3416476 w 4653374"/>
              <a:gd name="connsiteY5" fmla="*/ 0 h 6831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53374" h="6831717">
                <a:moveTo>
                  <a:pt x="3416476" y="0"/>
                </a:moveTo>
                <a:lnTo>
                  <a:pt x="4653374" y="0"/>
                </a:lnTo>
                <a:lnTo>
                  <a:pt x="4653374" y="6831717"/>
                </a:lnTo>
                <a:lnTo>
                  <a:pt x="3416476" y="6831717"/>
                </a:lnTo>
                <a:cubicBezTo>
                  <a:pt x="1529612" y="6831717"/>
                  <a:pt x="0" y="5302406"/>
                  <a:pt x="0" y="3415863"/>
                </a:cubicBezTo>
                <a:cubicBezTo>
                  <a:pt x="0" y="1529335"/>
                  <a:pt x="1529607" y="0"/>
                  <a:pt x="3416476" y="0"/>
                </a:cubicBezTo>
                <a:close/>
              </a:path>
            </a:pathLst>
          </a:custGeom>
          <a:solidFill>
            <a:schemeClr val="accent1"/>
          </a:solidFill>
          <a:ln w="4777" cap="flat">
            <a:noFill/>
            <a:prstDash val="solid"/>
            <a:miter/>
          </a:ln>
        </p:spPr>
        <p:txBody>
          <a:bodyPr rtlCol="0" anchor="ctr"/>
          <a:lstStyle/>
          <a:p>
            <a:endParaRPr lang="en-US" dirty="0"/>
          </a:p>
        </p:txBody>
      </p:sp>
      <p:pic>
        <p:nvPicPr>
          <p:cNvPr id="9" name="Image 2">
            <a:extLst>
              <a:ext uri="{FF2B5EF4-FFF2-40B4-BE49-F238E27FC236}">
                <a16:creationId xmlns:a16="http://schemas.microsoft.com/office/drawing/2014/main" id="{5CCFEDF9-5B69-87BA-8A33-35033DA4013F}"/>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8766586" y="0"/>
            <a:ext cx="3432191" cy="3432191"/>
          </a:xfrm>
          <a:prstGeom prst="rect">
            <a:avLst/>
          </a:prstGeom>
        </p:spPr>
      </p:pic>
      <p:sp>
        <p:nvSpPr>
          <p:cNvPr id="2" name="Title 1"/>
          <p:cNvSpPr>
            <a:spLocks noGrp="1"/>
          </p:cNvSpPr>
          <p:nvPr>
            <p:ph type="ctrTitle" hasCustomPrompt="1"/>
          </p:nvPr>
        </p:nvSpPr>
        <p:spPr>
          <a:xfrm>
            <a:off x="914401" y="849782"/>
            <a:ext cx="5715000" cy="2727709"/>
          </a:xfrm>
        </p:spPr>
        <p:txBody>
          <a:bodyPr tIns="0" bIns="0" anchor="b" anchorCtr="0">
            <a:noAutofit/>
          </a:bodyPr>
          <a:lstStyle>
            <a:lvl1pPr algn="l">
              <a:lnSpc>
                <a:spcPct val="100000"/>
              </a:lnSpc>
              <a:defRPr sz="3600"/>
            </a:lvl1pPr>
          </a:lstStyle>
          <a:p>
            <a:r>
              <a:rPr lang="en-US" dirty="0"/>
              <a:t>Click to add title</a:t>
            </a:r>
          </a:p>
        </p:txBody>
      </p:sp>
      <p:sp>
        <p:nvSpPr>
          <p:cNvPr id="6" name="Subtitle 2">
            <a:extLst>
              <a:ext uri="{FF2B5EF4-FFF2-40B4-BE49-F238E27FC236}">
                <a16:creationId xmlns:a16="http://schemas.microsoft.com/office/drawing/2014/main" id="{86F10CB4-CF79-A942-DA9C-04CBB7C89DC3}"/>
              </a:ext>
            </a:extLst>
          </p:cNvPr>
          <p:cNvSpPr>
            <a:spLocks noGrp="1"/>
          </p:cNvSpPr>
          <p:nvPr>
            <p:ph type="subTitle" idx="1" hasCustomPrompt="1"/>
          </p:nvPr>
        </p:nvSpPr>
        <p:spPr>
          <a:xfrm>
            <a:off x="914401" y="3813606"/>
            <a:ext cx="5715000" cy="2234642"/>
          </a:xfrm>
        </p:spPr>
        <p:txBody>
          <a:bodyPr lIns="91440" tIns="0" rIns="91440" bIns="0" anchor="t" anchorCtr="0">
            <a:normAutofit/>
          </a:bodyPr>
          <a:lstStyle>
            <a:lvl1pPr marL="0" indent="0" algn="l">
              <a:spcBef>
                <a:spcPts val="576"/>
              </a:spcBef>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Tree>
    <p:extLst>
      <p:ext uri="{BB962C8B-B14F-4D97-AF65-F5344CB8AC3E}">
        <p14:creationId xmlns:p14="http://schemas.microsoft.com/office/powerpoint/2010/main" val="237289882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2C6B5F91-ABF5-D0B6-E43F-40CEDC3A6DF8}"/>
              </a:ext>
              <a:ext uri="{C183D7F6-B498-43B3-948B-1728B52AA6E4}">
                <adec:decorative xmlns:adec="http://schemas.microsoft.com/office/drawing/2017/decorative" val="1"/>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9" name="Freeform: Shape 8">
            <a:extLst>
              <a:ext uri="{FF2B5EF4-FFF2-40B4-BE49-F238E27FC236}">
                <a16:creationId xmlns:a16="http://schemas.microsoft.com/office/drawing/2014/main" id="{A52D64F1-27B6-A1E5-4F44-A6029FAB307B}"/>
              </a:ext>
              <a:ext uri="{C183D7F6-B498-43B3-948B-1728B52AA6E4}">
                <adec:decorative xmlns:adec="http://schemas.microsoft.com/office/drawing/2017/decorative" val="1"/>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hasCustomPrompt="1"/>
          </p:nvPr>
        </p:nvSpPr>
        <p:spPr/>
        <p:txBody>
          <a:bodyPr anchor="ctr" anchorCtr="0"/>
          <a:lstStyle/>
          <a:p>
            <a:r>
              <a:rPr lang="en-US" dirty="0"/>
              <a:t>Click to add title</a:t>
            </a:r>
          </a:p>
        </p:txBody>
      </p:sp>
      <p:sp>
        <p:nvSpPr>
          <p:cNvPr id="5" name="Slide Number Placeholder 4"/>
          <p:cNvSpPr>
            <a:spLocks noGrp="1"/>
          </p:cNvSpPr>
          <p:nvPr>
            <p:ph type="sldNum" sz="quarter" idx="12"/>
          </p:nvPr>
        </p:nvSpPr>
        <p:spPr/>
        <p:txBody>
          <a:bodyPr/>
          <a:lstStyle>
            <a:lvl1pPr>
              <a:defRPr>
                <a:latin typeface="+mn-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207186844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A626DE4B-D4E5-B36A-89FA-7C0E87AFC31D}"/>
              </a:ext>
              <a:ext uri="{C183D7F6-B498-43B3-948B-1728B52AA6E4}">
                <adec:decorative xmlns:adec="http://schemas.microsoft.com/office/drawing/2017/decorative" val="1"/>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8" name="Freeform: Shape 7">
            <a:extLst>
              <a:ext uri="{FF2B5EF4-FFF2-40B4-BE49-F238E27FC236}">
                <a16:creationId xmlns:a16="http://schemas.microsoft.com/office/drawing/2014/main" id="{95243571-BE64-3777-F992-88FC43A60537}"/>
              </a:ext>
              <a:ext uri="{C183D7F6-B498-43B3-948B-1728B52AA6E4}">
                <adec:decorative xmlns:adec="http://schemas.microsoft.com/office/drawing/2017/decorative" val="1"/>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4" name="Slide Number Placeholder 3"/>
          <p:cNvSpPr>
            <a:spLocks noGrp="1"/>
          </p:cNvSpPr>
          <p:nvPr>
            <p:ph type="sldNum" sz="quarter" idx="12"/>
          </p:nvPr>
        </p:nvSpPr>
        <p:spPr/>
        <p:txBody>
          <a:bodyPr/>
          <a:lstStyle>
            <a:lvl1pPr>
              <a:defRPr>
                <a:latin typeface="+mn-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158118286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ADFAE2CB-0EAD-E788-FCB7-FB12F6939199}"/>
              </a:ext>
              <a:ext uri="{C183D7F6-B498-43B3-948B-1728B52AA6E4}">
                <adec:decorative xmlns:adec="http://schemas.microsoft.com/office/drawing/2017/decorative" val="1"/>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hasCustomPrompt="1"/>
          </p:nvPr>
        </p:nvSpPr>
        <p:spPr>
          <a:xfrm>
            <a:off x="758952" y="758952"/>
            <a:ext cx="3932237" cy="1524662"/>
          </a:xfrm>
        </p:spPr>
        <p:txBody>
          <a:bodyPr anchor="b"/>
          <a:lstStyle>
            <a:lvl1pPr>
              <a:lnSpc>
                <a:spcPct val="100000"/>
              </a:lnSpc>
              <a:defRPr sz="3200"/>
            </a:lvl1pPr>
          </a:lstStyle>
          <a:p>
            <a:r>
              <a:rPr lang="en-US" dirty="0"/>
              <a:t>Click to add title</a:t>
            </a:r>
          </a:p>
        </p:txBody>
      </p:sp>
      <p:sp>
        <p:nvSpPr>
          <p:cNvPr id="7" name="Slide Number Placeholder 6"/>
          <p:cNvSpPr>
            <a:spLocks noGrp="1"/>
          </p:cNvSpPr>
          <p:nvPr>
            <p:ph type="sldNum" sz="quarter" idx="12"/>
          </p:nvPr>
        </p:nvSpPr>
        <p:spPr/>
        <p:txBody>
          <a:bodyPr/>
          <a:lstStyle>
            <a:lvl1pPr>
              <a:defRPr>
                <a:latin typeface="+mn-lt"/>
              </a:defRPr>
            </a:lvl1pPr>
          </a:lstStyle>
          <a:p>
            <a:fld id="{48F63A3B-78C7-47BE-AE5E-E10140E04643}" type="slidenum">
              <a:rPr lang="en-US" smtClean="0"/>
              <a:pPr/>
              <a:t>‹#›</a:t>
            </a:fld>
            <a:endParaRPr lang="en-US" dirty="0"/>
          </a:p>
        </p:txBody>
      </p:sp>
      <p:sp>
        <p:nvSpPr>
          <p:cNvPr id="4" name="Text Placeholder 3"/>
          <p:cNvSpPr>
            <a:spLocks noGrp="1"/>
          </p:cNvSpPr>
          <p:nvPr>
            <p:ph type="body" sz="half" idx="2" hasCustomPrompt="1"/>
          </p:nvPr>
        </p:nvSpPr>
        <p:spPr>
          <a:xfrm>
            <a:off x="758952" y="2286000"/>
            <a:ext cx="3932237" cy="3567086"/>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3" name="Content Placeholder 2"/>
          <p:cNvSpPr>
            <a:spLocks noGrp="1"/>
          </p:cNvSpPr>
          <p:nvPr>
            <p:ph idx="1" hasCustomPrompt="1"/>
          </p:nvPr>
        </p:nvSpPr>
        <p:spPr>
          <a:xfrm>
            <a:off x="5183187" y="741459"/>
            <a:ext cx="6242839" cy="511959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4500552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CAA6B609-D718-DB49-892F-7E49376CC913}"/>
              </a:ext>
              <a:ext uri="{C183D7F6-B498-43B3-948B-1728B52AA6E4}">
                <adec:decorative xmlns:adec="http://schemas.microsoft.com/office/drawing/2017/decorative" val="1"/>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hasCustomPrompt="1"/>
          </p:nvPr>
        </p:nvSpPr>
        <p:spPr>
          <a:xfrm>
            <a:off x="760938" y="755372"/>
            <a:ext cx="3931920" cy="1527048"/>
          </a:xfrm>
        </p:spPr>
        <p:txBody>
          <a:bodyPr anchor="b"/>
          <a:lstStyle>
            <a:lvl1pPr>
              <a:lnSpc>
                <a:spcPct val="100000"/>
              </a:lnSpc>
              <a:defRPr sz="3200"/>
            </a:lvl1pPr>
          </a:lstStyle>
          <a:p>
            <a:r>
              <a:rPr lang="en-US" dirty="0"/>
              <a:t>Click to add title</a:t>
            </a:r>
          </a:p>
        </p:txBody>
      </p:sp>
      <p:sp>
        <p:nvSpPr>
          <p:cNvPr id="7" name="Slide Number Placeholder 6"/>
          <p:cNvSpPr>
            <a:spLocks noGrp="1"/>
          </p:cNvSpPr>
          <p:nvPr>
            <p:ph type="sldNum" sz="quarter" idx="12"/>
          </p:nvPr>
        </p:nvSpPr>
        <p:spPr/>
        <p:txBody>
          <a:bodyPr/>
          <a:lstStyle>
            <a:lvl1pPr>
              <a:defRPr>
                <a:latin typeface="+mn-lt"/>
              </a:defRPr>
            </a:lvl1pPr>
          </a:lstStyle>
          <a:p>
            <a:fld id="{48F63A3B-78C7-47BE-AE5E-E10140E04643}" type="slidenum">
              <a:rPr lang="en-US" smtClean="0"/>
              <a:pPr/>
              <a:t>‹#›</a:t>
            </a:fld>
            <a:endParaRPr lang="en-US" dirty="0"/>
          </a:p>
        </p:txBody>
      </p:sp>
      <p:sp>
        <p:nvSpPr>
          <p:cNvPr id="4" name="Text Placeholder 3"/>
          <p:cNvSpPr>
            <a:spLocks noGrp="1"/>
          </p:cNvSpPr>
          <p:nvPr>
            <p:ph type="body" sz="half" idx="2" hasCustomPrompt="1"/>
          </p:nvPr>
        </p:nvSpPr>
        <p:spPr>
          <a:xfrm>
            <a:off x="760938" y="2286001"/>
            <a:ext cx="3931920"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3" name="Picture Placeholder 2"/>
          <p:cNvSpPr>
            <a:spLocks noGrp="1" noChangeAspect="1"/>
          </p:cNvSpPr>
          <p:nvPr>
            <p:ph type="pic" idx="1" hasCustomPrompt="1"/>
          </p:nvPr>
        </p:nvSpPr>
        <p:spPr>
          <a:xfrm>
            <a:off x="5262700" y="987425"/>
            <a:ext cx="6172200" cy="4873625"/>
          </a:xfrm>
        </p:spPr>
        <p:txBody>
          <a:bodyPr anchor="t">
            <a:normAutofit/>
          </a:bodyPr>
          <a:lstStyle>
            <a:lvl1pPr marL="0" indent="0" algn="ctr">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to add picture</a:t>
            </a:r>
          </a:p>
        </p:txBody>
      </p:sp>
    </p:spTree>
    <p:extLst>
      <p:ext uri="{BB962C8B-B14F-4D97-AF65-F5344CB8AC3E}">
        <p14:creationId xmlns:p14="http://schemas.microsoft.com/office/powerpoint/2010/main" val="22346700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75923D9E-9381-3D11-B31A-1BF5C97F35B0}"/>
              </a:ext>
              <a:ext uri="{C183D7F6-B498-43B3-948B-1728B52AA6E4}">
                <adec:decorative xmlns:adec="http://schemas.microsoft.com/office/drawing/2017/decorative" val="1"/>
              </a:ext>
            </a:extLst>
          </p:cNvPr>
          <p:cNvGrpSpPr/>
          <p:nvPr userDrawn="1"/>
        </p:nvGrpSpPr>
        <p:grpSpPr>
          <a:xfrm>
            <a:off x="6452303" y="3405019"/>
            <a:ext cx="5739697" cy="3467971"/>
            <a:chOff x="5009037" y="2525712"/>
            <a:chExt cx="7170193" cy="4332288"/>
          </a:xfrm>
        </p:grpSpPr>
        <p:sp>
          <p:nvSpPr>
            <p:cNvPr id="7" name="Freeform 7">
              <a:extLst>
                <a:ext uri="{FF2B5EF4-FFF2-40B4-BE49-F238E27FC236}">
                  <a16:creationId xmlns:a16="http://schemas.microsoft.com/office/drawing/2014/main" id="{89E777D0-3240-08CE-6B6C-B33B910B8490}"/>
                </a:ext>
              </a:extLst>
            </p:cNvPr>
            <p:cNvSpPr>
              <a:spLocks/>
            </p:cNvSpPr>
            <p:nvPr/>
          </p:nvSpPr>
          <p:spPr bwMode="auto">
            <a:xfrm>
              <a:off x="5009037" y="2525712"/>
              <a:ext cx="3601721" cy="4332288"/>
            </a:xfrm>
            <a:custGeom>
              <a:avLst/>
              <a:gdLst>
                <a:gd name="T0" fmla="*/ 1198 w 1198"/>
                <a:gd name="T1" fmla="*/ 0 h 1441"/>
                <a:gd name="T2" fmla="*/ 0 w 1198"/>
                <a:gd name="T3" fmla="*/ 1441 h 1441"/>
                <a:gd name="T4" fmla="*/ 1198 w 1198"/>
                <a:gd name="T5" fmla="*/ 1441 h 1441"/>
                <a:gd name="T6" fmla="*/ 1198 w 1198"/>
                <a:gd name="T7" fmla="*/ 0 h 1441"/>
              </a:gdLst>
              <a:ahLst/>
              <a:cxnLst>
                <a:cxn ang="0">
                  <a:pos x="T0" y="T1"/>
                </a:cxn>
                <a:cxn ang="0">
                  <a:pos x="T2" y="T3"/>
                </a:cxn>
                <a:cxn ang="0">
                  <a:pos x="T4" y="T5"/>
                </a:cxn>
                <a:cxn ang="0">
                  <a:pos x="T6" y="T7"/>
                </a:cxn>
              </a:cxnLst>
              <a:rect l="0" t="0" r="r" b="b"/>
              <a:pathLst>
                <a:path w="1198" h="1441">
                  <a:moveTo>
                    <a:pt x="1198" y="0"/>
                  </a:moveTo>
                  <a:lnTo>
                    <a:pt x="0" y="1441"/>
                  </a:lnTo>
                  <a:lnTo>
                    <a:pt x="1198" y="1441"/>
                  </a:lnTo>
                  <a:lnTo>
                    <a:pt x="1198" y="0"/>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8" name="Freeform 6">
              <a:extLst>
                <a:ext uri="{FF2B5EF4-FFF2-40B4-BE49-F238E27FC236}">
                  <a16:creationId xmlns:a16="http://schemas.microsoft.com/office/drawing/2014/main" id="{EFEA81A2-6893-518C-6AF3-37C987789C86}"/>
                </a:ext>
              </a:extLst>
            </p:cNvPr>
            <p:cNvSpPr>
              <a:spLocks/>
            </p:cNvSpPr>
            <p:nvPr/>
          </p:nvSpPr>
          <p:spPr bwMode="auto">
            <a:xfrm>
              <a:off x="8589536" y="2525712"/>
              <a:ext cx="3589694" cy="4332288"/>
            </a:xfrm>
            <a:custGeom>
              <a:avLst/>
              <a:gdLst>
                <a:gd name="T0" fmla="*/ 0 w 1194"/>
                <a:gd name="T1" fmla="*/ 0 h 1441"/>
                <a:gd name="T2" fmla="*/ 1194 w 1194"/>
                <a:gd name="T3" fmla="*/ 1441 h 1441"/>
                <a:gd name="T4" fmla="*/ 0 w 1194"/>
                <a:gd name="T5" fmla="*/ 1441 h 1441"/>
                <a:gd name="T6" fmla="*/ 0 w 1194"/>
                <a:gd name="T7" fmla="*/ 0 h 1441"/>
              </a:gdLst>
              <a:ahLst/>
              <a:cxnLst>
                <a:cxn ang="0">
                  <a:pos x="T0" y="T1"/>
                </a:cxn>
                <a:cxn ang="0">
                  <a:pos x="T2" y="T3"/>
                </a:cxn>
                <a:cxn ang="0">
                  <a:pos x="T4" y="T5"/>
                </a:cxn>
                <a:cxn ang="0">
                  <a:pos x="T6" y="T7"/>
                </a:cxn>
              </a:cxnLst>
              <a:rect l="0" t="0" r="r" b="b"/>
              <a:pathLst>
                <a:path w="1194" h="1441">
                  <a:moveTo>
                    <a:pt x="0" y="0"/>
                  </a:moveTo>
                  <a:lnTo>
                    <a:pt x="1194" y="1441"/>
                  </a:lnTo>
                  <a:lnTo>
                    <a:pt x="0" y="1441"/>
                  </a:lnTo>
                  <a:lnTo>
                    <a:pt x="0" y="0"/>
                  </a:ln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endParaRPr lang="en-US" dirty="0"/>
            </a:p>
          </p:txBody>
        </p:sp>
      </p:grpSp>
      <p:grpSp>
        <p:nvGrpSpPr>
          <p:cNvPr id="9" name="Group 8">
            <a:extLst>
              <a:ext uri="{FF2B5EF4-FFF2-40B4-BE49-F238E27FC236}">
                <a16:creationId xmlns:a16="http://schemas.microsoft.com/office/drawing/2014/main" id="{0F297964-0B81-31DC-6D6D-1414832238B1}"/>
              </a:ext>
              <a:ext uri="{C183D7F6-B498-43B3-948B-1728B52AA6E4}">
                <adec:decorative xmlns:adec="http://schemas.microsoft.com/office/drawing/2017/decorative" val="1"/>
              </a:ext>
            </a:extLst>
          </p:cNvPr>
          <p:cNvGrpSpPr/>
          <p:nvPr userDrawn="1"/>
        </p:nvGrpSpPr>
        <p:grpSpPr>
          <a:xfrm flipH="1" flipV="1">
            <a:off x="6465610" y="0"/>
            <a:ext cx="5739697" cy="3467971"/>
            <a:chOff x="5183405" y="2678112"/>
            <a:chExt cx="7170193" cy="4332288"/>
          </a:xfrm>
        </p:grpSpPr>
        <p:sp>
          <p:nvSpPr>
            <p:cNvPr id="10" name="Freeform 7">
              <a:extLst>
                <a:ext uri="{FF2B5EF4-FFF2-40B4-BE49-F238E27FC236}">
                  <a16:creationId xmlns:a16="http://schemas.microsoft.com/office/drawing/2014/main" id="{CE4FDB43-7466-4B74-330E-836DA9504C90}"/>
                </a:ext>
              </a:extLst>
            </p:cNvPr>
            <p:cNvSpPr>
              <a:spLocks/>
            </p:cNvSpPr>
            <p:nvPr/>
          </p:nvSpPr>
          <p:spPr bwMode="auto">
            <a:xfrm>
              <a:off x="5183405" y="2678112"/>
              <a:ext cx="3601721" cy="4332288"/>
            </a:xfrm>
            <a:custGeom>
              <a:avLst/>
              <a:gdLst>
                <a:gd name="T0" fmla="*/ 1198 w 1198"/>
                <a:gd name="T1" fmla="*/ 0 h 1441"/>
                <a:gd name="T2" fmla="*/ 0 w 1198"/>
                <a:gd name="T3" fmla="*/ 1441 h 1441"/>
                <a:gd name="T4" fmla="*/ 1198 w 1198"/>
                <a:gd name="T5" fmla="*/ 1441 h 1441"/>
                <a:gd name="T6" fmla="*/ 1198 w 1198"/>
                <a:gd name="T7" fmla="*/ 0 h 1441"/>
              </a:gdLst>
              <a:ahLst/>
              <a:cxnLst>
                <a:cxn ang="0">
                  <a:pos x="T0" y="T1"/>
                </a:cxn>
                <a:cxn ang="0">
                  <a:pos x="T2" y="T3"/>
                </a:cxn>
                <a:cxn ang="0">
                  <a:pos x="T4" y="T5"/>
                </a:cxn>
                <a:cxn ang="0">
                  <a:pos x="T6" y="T7"/>
                </a:cxn>
              </a:cxnLst>
              <a:rect l="0" t="0" r="r" b="b"/>
              <a:pathLst>
                <a:path w="1198" h="1441">
                  <a:moveTo>
                    <a:pt x="1198" y="0"/>
                  </a:moveTo>
                  <a:lnTo>
                    <a:pt x="0" y="1441"/>
                  </a:lnTo>
                  <a:lnTo>
                    <a:pt x="1198" y="1441"/>
                  </a:lnTo>
                  <a:lnTo>
                    <a:pt x="1198" y="0"/>
                  </a:lnTo>
                  <a:close/>
                </a:path>
              </a:pathLst>
            </a:custGeom>
            <a:solidFill>
              <a:schemeClr val="accent4"/>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11" name="Freeform 6">
              <a:extLst>
                <a:ext uri="{FF2B5EF4-FFF2-40B4-BE49-F238E27FC236}">
                  <a16:creationId xmlns:a16="http://schemas.microsoft.com/office/drawing/2014/main" id="{2EA39DB9-F1B4-F4E9-CF4D-717B0CD747DA}"/>
                </a:ext>
              </a:extLst>
            </p:cNvPr>
            <p:cNvSpPr>
              <a:spLocks/>
            </p:cNvSpPr>
            <p:nvPr/>
          </p:nvSpPr>
          <p:spPr bwMode="auto">
            <a:xfrm>
              <a:off x="8763903" y="2678112"/>
              <a:ext cx="3589695" cy="4332288"/>
            </a:xfrm>
            <a:custGeom>
              <a:avLst/>
              <a:gdLst>
                <a:gd name="T0" fmla="*/ 0 w 1194"/>
                <a:gd name="T1" fmla="*/ 0 h 1441"/>
                <a:gd name="T2" fmla="*/ 1194 w 1194"/>
                <a:gd name="T3" fmla="*/ 1441 h 1441"/>
                <a:gd name="T4" fmla="*/ 0 w 1194"/>
                <a:gd name="T5" fmla="*/ 1441 h 1441"/>
                <a:gd name="T6" fmla="*/ 0 w 1194"/>
                <a:gd name="T7" fmla="*/ 0 h 1441"/>
              </a:gdLst>
              <a:ahLst/>
              <a:cxnLst>
                <a:cxn ang="0">
                  <a:pos x="T0" y="T1"/>
                </a:cxn>
                <a:cxn ang="0">
                  <a:pos x="T2" y="T3"/>
                </a:cxn>
                <a:cxn ang="0">
                  <a:pos x="T4" y="T5"/>
                </a:cxn>
                <a:cxn ang="0">
                  <a:pos x="T6" y="T7"/>
                </a:cxn>
              </a:cxnLst>
              <a:rect l="0" t="0" r="r" b="b"/>
              <a:pathLst>
                <a:path w="1194" h="1441">
                  <a:moveTo>
                    <a:pt x="0" y="0"/>
                  </a:moveTo>
                  <a:lnTo>
                    <a:pt x="1194" y="1441"/>
                  </a:lnTo>
                  <a:lnTo>
                    <a:pt x="0" y="1441"/>
                  </a:lnTo>
                  <a:lnTo>
                    <a:pt x="0" y="0"/>
                  </a:lnTo>
                  <a:close/>
                </a:path>
              </a:pathLst>
            </a:custGeom>
            <a:solidFill>
              <a:schemeClr val="accent5"/>
            </a:solidFill>
            <a:ln>
              <a:noFill/>
            </a:ln>
          </p:spPr>
          <p:txBody>
            <a:bodyPr vert="horz" wrap="square" lIns="91440" tIns="45720" rIns="91440" bIns="45720" numCol="1" anchor="t" anchorCtr="0" compatLnSpc="1">
              <a:prstTxWarp prst="textNoShape">
                <a:avLst/>
              </a:prstTxWarp>
              <a:noAutofit/>
            </a:bodyPr>
            <a:lstStyle/>
            <a:p>
              <a:endParaRPr lang="en-US" dirty="0"/>
            </a:p>
          </p:txBody>
        </p:sp>
      </p:grpSp>
      <p:sp>
        <p:nvSpPr>
          <p:cNvPr id="14" name="Image 2">
            <a:extLst>
              <a:ext uri="{FF2B5EF4-FFF2-40B4-BE49-F238E27FC236}">
                <a16:creationId xmlns:a16="http://schemas.microsoft.com/office/drawing/2014/main" id="{EFFAEAD9-58A9-096B-C6D0-58F7AD08EB20}"/>
              </a:ext>
              <a:ext uri="{C183D7F6-B498-43B3-948B-1728B52AA6E4}">
                <adec:decorative xmlns:adec="http://schemas.microsoft.com/office/drawing/2017/decorative" val="1"/>
              </a:ext>
            </a:extLst>
          </p:cNvPr>
          <p:cNvSpPr/>
          <p:nvPr/>
        </p:nvSpPr>
        <p:spPr>
          <a:xfrm>
            <a:off x="7642518" y="4577658"/>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noAutofit/>
          </a:bodyPr>
          <a:lstStyle/>
          <a:p>
            <a:endParaRPr lang="en-US" dirty="0"/>
          </a:p>
        </p:txBody>
      </p:sp>
      <p:sp>
        <p:nvSpPr>
          <p:cNvPr id="2" name="Title 1">
            <a:extLst>
              <a:ext uri="{FF2B5EF4-FFF2-40B4-BE49-F238E27FC236}">
                <a16:creationId xmlns:a16="http://schemas.microsoft.com/office/drawing/2014/main" id="{9A1CFBBA-B680-A6A7-3C4B-5FEAC4253283}"/>
              </a:ext>
            </a:extLst>
          </p:cNvPr>
          <p:cNvSpPr>
            <a:spLocks noGrp="1"/>
          </p:cNvSpPr>
          <p:nvPr>
            <p:ph type="title" hasCustomPrompt="1"/>
          </p:nvPr>
        </p:nvSpPr>
        <p:spPr>
          <a:xfrm>
            <a:off x="914400" y="1057274"/>
            <a:ext cx="6583680" cy="1531357"/>
          </a:xfrm>
        </p:spPr>
        <p:txBody>
          <a:bodyPr tIns="0" bIns="0">
            <a:noAutofit/>
          </a:bodyPr>
          <a:lstStyle>
            <a:lvl1pPr algn="l">
              <a:lnSpc>
                <a:spcPct val="100000"/>
              </a:lnSpc>
              <a:defRPr sz="3600"/>
            </a:lvl1pPr>
          </a:lstStyle>
          <a:p>
            <a:r>
              <a:rPr lang="en-US" dirty="0"/>
              <a:t>Click to add title</a:t>
            </a:r>
          </a:p>
        </p:txBody>
      </p:sp>
      <p:sp>
        <p:nvSpPr>
          <p:cNvPr id="13" name="Content Placeholder 2">
            <a:extLst>
              <a:ext uri="{FF2B5EF4-FFF2-40B4-BE49-F238E27FC236}">
                <a16:creationId xmlns:a16="http://schemas.microsoft.com/office/drawing/2014/main" id="{72386C43-DD10-E892-08AD-D6F4AE9617DD}"/>
              </a:ext>
            </a:extLst>
          </p:cNvPr>
          <p:cNvSpPr>
            <a:spLocks noGrp="1"/>
          </p:cNvSpPr>
          <p:nvPr>
            <p:ph idx="1" hasCustomPrompt="1"/>
          </p:nvPr>
        </p:nvSpPr>
        <p:spPr>
          <a:xfrm>
            <a:off x="914400" y="2834640"/>
            <a:ext cx="6583680" cy="3207344"/>
          </a:xfrm>
        </p:spPr>
        <p:txBody>
          <a:bodyPr lIns="91440" tIns="0" rIns="91440" bIns="0">
            <a:normAutofit/>
          </a:bodyPr>
          <a:lstStyle>
            <a:lvl1pPr marL="0" indent="0">
              <a:lnSpc>
                <a:spcPct val="150000"/>
              </a:lnSpc>
              <a:spcBef>
                <a:spcPts val="0"/>
              </a:spcBef>
              <a:buNone/>
              <a:defRPr sz="2400"/>
            </a:lvl1pPr>
            <a:lvl2pPr marL="347472">
              <a:lnSpc>
                <a:spcPct val="150000"/>
              </a:lnSpc>
              <a:spcBef>
                <a:spcPts val="0"/>
              </a:spcBef>
              <a:defRPr sz="2000"/>
            </a:lvl2pPr>
            <a:lvl3pPr marL="685800">
              <a:lnSpc>
                <a:spcPct val="150000"/>
              </a:lnSpc>
              <a:spcBef>
                <a:spcPts val="0"/>
              </a:spcBef>
              <a:defRPr sz="1800"/>
            </a:lvl3pPr>
          </a:lstStyle>
          <a:p>
            <a:pPr lvl="0"/>
            <a:r>
              <a:rPr lang="en-US" dirty="0"/>
              <a:t>Click to add text</a:t>
            </a:r>
          </a:p>
          <a:p>
            <a:pPr lvl="1"/>
            <a:r>
              <a:rPr lang="en-US" dirty="0"/>
              <a:t>Second level</a:t>
            </a:r>
          </a:p>
          <a:p>
            <a:pPr lvl="2"/>
            <a:r>
              <a:rPr lang="en-US" dirty="0"/>
              <a:t>Third level</a:t>
            </a:r>
          </a:p>
        </p:txBody>
      </p:sp>
      <p:sp>
        <p:nvSpPr>
          <p:cNvPr id="3" name="Slide Number Placeholder 2">
            <a:extLst>
              <a:ext uri="{FF2B5EF4-FFF2-40B4-BE49-F238E27FC236}">
                <a16:creationId xmlns:a16="http://schemas.microsoft.com/office/drawing/2014/main" id="{71114D1E-7749-DD58-8782-318E4F679DE0}"/>
              </a:ext>
            </a:extLst>
          </p:cNvPr>
          <p:cNvSpPr>
            <a:spLocks noGrp="1"/>
          </p:cNvSpPr>
          <p:nvPr>
            <p:ph type="sldNum" sz="quarter" idx="10"/>
          </p:nvPr>
        </p:nvSpPr>
        <p:spPr>
          <a:xfrm>
            <a:off x="10358437" y="457199"/>
            <a:ext cx="1067589" cy="471489"/>
          </a:xfrm>
        </p:spPr>
        <p:txBody>
          <a:bodyPr/>
          <a:lstStyle>
            <a:lvl1pPr>
              <a:defRPr sz="1600">
                <a:latin typeface="+mj-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23339645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2">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537D12D-0FCA-3396-988D-452D3D526E3D}"/>
              </a:ext>
              <a:ext uri="{C183D7F6-B498-43B3-948B-1728B52AA6E4}">
                <adec:decorative xmlns:adec="http://schemas.microsoft.com/office/drawing/2017/decorative" val="1"/>
              </a:ext>
            </a:extLst>
          </p:cNvPr>
          <p:cNvSpPr/>
          <p:nvPr userDrawn="1"/>
        </p:nvSpPr>
        <p:spPr>
          <a:xfrm>
            <a:off x="-24064" y="3390900"/>
            <a:ext cx="12216063" cy="34671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50" dirty="0"/>
          </a:p>
        </p:txBody>
      </p:sp>
      <p:sp>
        <p:nvSpPr>
          <p:cNvPr id="6" name="Rectangle 5">
            <a:extLst>
              <a:ext uri="{FF2B5EF4-FFF2-40B4-BE49-F238E27FC236}">
                <a16:creationId xmlns:a16="http://schemas.microsoft.com/office/drawing/2014/main" id="{11710CE8-8A83-C0D3-623E-AFCC6C6A2930}"/>
              </a:ext>
              <a:ext uri="{C183D7F6-B498-43B3-948B-1728B52AA6E4}">
                <adec:decorative xmlns:adec="http://schemas.microsoft.com/office/drawing/2017/decorative" val="1"/>
              </a:ext>
            </a:extLst>
          </p:cNvPr>
          <p:cNvSpPr/>
          <p:nvPr userDrawn="1"/>
        </p:nvSpPr>
        <p:spPr>
          <a:xfrm>
            <a:off x="443346" y="332509"/>
            <a:ext cx="11305309" cy="602672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p>
        </p:txBody>
      </p:sp>
      <p:grpSp>
        <p:nvGrpSpPr>
          <p:cNvPr id="18" name="Group 17">
            <a:extLst>
              <a:ext uri="{FF2B5EF4-FFF2-40B4-BE49-F238E27FC236}">
                <a16:creationId xmlns:a16="http://schemas.microsoft.com/office/drawing/2014/main" id="{7AA66C80-37C3-6D28-7564-733A30B2CD8D}"/>
              </a:ext>
              <a:ext uri="{C183D7F6-B498-43B3-948B-1728B52AA6E4}">
                <adec:decorative xmlns:adec="http://schemas.microsoft.com/office/drawing/2017/decorative" val="1"/>
              </a:ext>
            </a:extLst>
          </p:cNvPr>
          <p:cNvGrpSpPr/>
          <p:nvPr userDrawn="1"/>
        </p:nvGrpSpPr>
        <p:grpSpPr>
          <a:xfrm flipH="1">
            <a:off x="9353550" y="0"/>
            <a:ext cx="2838450" cy="2857958"/>
            <a:chOff x="0" y="0"/>
            <a:chExt cx="2838450" cy="2857958"/>
          </a:xfrm>
        </p:grpSpPr>
        <p:sp>
          <p:nvSpPr>
            <p:cNvPr id="12" name="Freeform: Shape 28">
              <a:extLst>
                <a:ext uri="{FF2B5EF4-FFF2-40B4-BE49-F238E27FC236}">
                  <a16:creationId xmlns:a16="http://schemas.microsoft.com/office/drawing/2014/main" id="{D9DB7C23-E0CF-A75F-BFFD-4E7679AF4AD5}"/>
                </a:ext>
                <a:ext uri="{C183D7F6-B498-43B3-948B-1728B52AA6E4}">
                  <adec:decorative xmlns:adec="http://schemas.microsoft.com/office/drawing/2017/decorative" val="1"/>
                </a:ext>
              </a:extLst>
            </p:cNvPr>
            <p:cNvSpPr/>
            <p:nvPr userDrawn="1"/>
          </p:nvSpPr>
          <p:spPr>
            <a:xfrm>
              <a:off x="0" y="0"/>
              <a:ext cx="2838450" cy="2857958"/>
            </a:xfrm>
            <a:custGeom>
              <a:avLst/>
              <a:gdLst>
                <a:gd name="connsiteX0" fmla="*/ 1971005 w 2838450"/>
                <a:gd name="connsiteY0" fmla="*/ 0 h 2857958"/>
                <a:gd name="connsiteX1" fmla="*/ 2838450 w 2838450"/>
                <a:gd name="connsiteY1" fmla="*/ 0 h 2857958"/>
                <a:gd name="connsiteX2" fmla="*/ 2838450 w 2838450"/>
                <a:gd name="connsiteY2" fmla="*/ 7240 h 2857958"/>
                <a:gd name="connsiteX3" fmla="*/ 278890 w 2838450"/>
                <a:gd name="connsiteY3" fmla="*/ 2843883 h 2857958"/>
                <a:gd name="connsiteX4" fmla="*/ 0 w 2838450"/>
                <a:gd name="connsiteY4" fmla="*/ 2857958 h 2857958"/>
                <a:gd name="connsiteX5" fmla="*/ 0 w 2838450"/>
                <a:gd name="connsiteY5" fmla="*/ 1990580 h 2857958"/>
                <a:gd name="connsiteX6" fmla="*/ 190293 w 2838450"/>
                <a:gd name="connsiteY6" fmla="*/ 1980883 h 2857958"/>
                <a:gd name="connsiteX7" fmla="*/ 1960910 w 2838450"/>
                <a:gd name="connsiteY7" fmla="*/ 200390 h 2857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38450" h="2857958">
                  <a:moveTo>
                    <a:pt x="1971005" y="0"/>
                  </a:moveTo>
                  <a:lnTo>
                    <a:pt x="2838450" y="0"/>
                  </a:lnTo>
                  <a:lnTo>
                    <a:pt x="2838450" y="7240"/>
                  </a:lnTo>
                  <a:cubicBezTo>
                    <a:pt x="2838450" y="1484015"/>
                    <a:pt x="1716931" y="2697914"/>
                    <a:pt x="278890" y="2843883"/>
                  </a:cubicBezTo>
                  <a:lnTo>
                    <a:pt x="0" y="2857958"/>
                  </a:lnTo>
                  <a:lnTo>
                    <a:pt x="0" y="1990580"/>
                  </a:lnTo>
                  <a:lnTo>
                    <a:pt x="190293" y="1980883"/>
                  </a:lnTo>
                  <a:cubicBezTo>
                    <a:pt x="1124600" y="1885128"/>
                    <a:pt x="1866185" y="1135788"/>
                    <a:pt x="1960910" y="200390"/>
                  </a:cubicBez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p>
          </p:txBody>
        </p:sp>
        <p:sp>
          <p:nvSpPr>
            <p:cNvPr id="15" name="Freeform: Shape 15">
              <a:extLst>
                <a:ext uri="{FF2B5EF4-FFF2-40B4-BE49-F238E27FC236}">
                  <a16:creationId xmlns:a16="http://schemas.microsoft.com/office/drawing/2014/main" id="{4D62A0CC-A0CE-403A-A167-27225B2C6083}"/>
                </a:ext>
                <a:ext uri="{C183D7F6-B498-43B3-948B-1728B52AA6E4}">
                  <adec:decorative xmlns:adec="http://schemas.microsoft.com/office/drawing/2017/decorative" val="1"/>
                </a:ext>
              </a:extLst>
            </p:cNvPr>
            <p:cNvSpPr/>
            <p:nvPr userDrawn="1"/>
          </p:nvSpPr>
          <p:spPr>
            <a:xfrm>
              <a:off x="1" y="1"/>
              <a:ext cx="1003449" cy="1013015"/>
            </a:xfrm>
            <a:custGeom>
              <a:avLst/>
              <a:gdLst>
                <a:gd name="connsiteX0" fmla="*/ 0 w 1003449"/>
                <a:gd name="connsiteY0" fmla="*/ 0 h 1013015"/>
                <a:gd name="connsiteX1" fmla="*/ 1003449 w 1003449"/>
                <a:gd name="connsiteY1" fmla="*/ 0 h 1013015"/>
                <a:gd name="connsiteX2" fmla="*/ 998306 w 1003449"/>
                <a:gd name="connsiteY2" fmla="*/ 100639 h 1013015"/>
                <a:gd name="connsiteX3" fmla="*/ 90663 w 1003449"/>
                <a:gd name="connsiteY3" fmla="*/ 1008380 h 1013015"/>
                <a:gd name="connsiteX4" fmla="*/ 0 w 1003449"/>
                <a:gd name="connsiteY4" fmla="*/ 1013015 h 1013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3449" h="1013015">
                  <a:moveTo>
                    <a:pt x="0" y="0"/>
                  </a:moveTo>
                  <a:lnTo>
                    <a:pt x="1003449" y="0"/>
                  </a:lnTo>
                  <a:lnTo>
                    <a:pt x="998306" y="100639"/>
                  </a:lnTo>
                  <a:cubicBezTo>
                    <a:pt x="949402" y="576784"/>
                    <a:pt x="566756" y="959471"/>
                    <a:pt x="90663" y="1008380"/>
                  </a:cubicBezTo>
                  <a:lnTo>
                    <a:pt x="0" y="1013015"/>
                  </a:ln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6" name="Image 2">
              <a:extLst>
                <a:ext uri="{FF2B5EF4-FFF2-40B4-BE49-F238E27FC236}">
                  <a16:creationId xmlns:a16="http://schemas.microsoft.com/office/drawing/2014/main" id="{F8AD83DA-A293-6D56-F606-7C98C403A3F7}"/>
                </a:ext>
                <a:ext uri="{C183D7F6-B498-43B3-948B-1728B52AA6E4}">
                  <adec:decorative xmlns:adec="http://schemas.microsoft.com/office/drawing/2017/decorative" val="1"/>
                </a:ext>
              </a:extLst>
            </p:cNvPr>
            <p:cNvSpPr/>
            <p:nvPr userDrawn="1"/>
          </p:nvSpPr>
          <p:spPr>
            <a:xfrm>
              <a:off x="1458332" y="590133"/>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grpSp>
      <p:sp>
        <p:nvSpPr>
          <p:cNvPr id="2" name="Title 1"/>
          <p:cNvSpPr>
            <a:spLocks noGrp="1"/>
          </p:cNvSpPr>
          <p:nvPr userDrawn="1">
            <p:ph type="title" hasCustomPrompt="1"/>
          </p:nvPr>
        </p:nvSpPr>
        <p:spPr>
          <a:xfrm>
            <a:off x="5702441" y="1061623"/>
            <a:ext cx="5723586" cy="4739104"/>
          </a:xfrm>
        </p:spPr>
        <p:txBody>
          <a:bodyPr tIns="0" bIns="0" anchor="ctr">
            <a:noAutofit/>
          </a:bodyPr>
          <a:lstStyle>
            <a:lvl1pPr algn="l">
              <a:lnSpc>
                <a:spcPct val="100000"/>
              </a:lnSpc>
              <a:defRPr sz="3600" b="1"/>
            </a:lvl1pPr>
          </a:lstStyle>
          <a:p>
            <a:r>
              <a:rPr lang="en-US" dirty="0"/>
              <a:t>Click to add title</a:t>
            </a:r>
          </a:p>
        </p:txBody>
      </p:sp>
      <p:sp>
        <p:nvSpPr>
          <p:cNvPr id="8" name="Picture Placeholder 7">
            <a:extLst>
              <a:ext uri="{FF2B5EF4-FFF2-40B4-BE49-F238E27FC236}">
                <a16:creationId xmlns:a16="http://schemas.microsoft.com/office/drawing/2014/main" id="{E979AC40-7C15-9431-5B1A-415655A7FC05}"/>
              </a:ext>
            </a:extLst>
          </p:cNvPr>
          <p:cNvSpPr>
            <a:spLocks noGrp="1"/>
          </p:cNvSpPr>
          <p:nvPr>
            <p:ph type="pic" sz="quarter" idx="11" hasCustomPrompt="1"/>
          </p:nvPr>
        </p:nvSpPr>
        <p:spPr>
          <a:xfrm>
            <a:off x="443345" y="0"/>
            <a:ext cx="4344695" cy="6359525"/>
          </a:xfrm>
        </p:spPr>
        <p:txBody>
          <a:bodyPr>
            <a:normAutofit/>
          </a:bodyPr>
          <a:lstStyle>
            <a:lvl1pPr marL="0" indent="0">
              <a:buNone/>
              <a:defRPr sz="1800"/>
            </a:lvl1pPr>
          </a:lstStyle>
          <a:p>
            <a:pPr lvl="0"/>
            <a:r>
              <a:rPr lang="en-US" dirty="0"/>
              <a:t>Click to add picture</a:t>
            </a:r>
          </a:p>
        </p:txBody>
      </p:sp>
    </p:spTree>
    <p:extLst>
      <p:ext uri="{BB962C8B-B14F-4D97-AF65-F5344CB8AC3E}">
        <p14:creationId xmlns:p14="http://schemas.microsoft.com/office/powerpoint/2010/main" val="4331891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86F8B46B-EF6E-BC12-09E2-0F3B779197B4}"/>
              </a:ext>
              <a:ext uri="{C183D7F6-B498-43B3-948B-1728B52AA6E4}">
                <adec:decorative xmlns:adec="http://schemas.microsoft.com/office/drawing/2017/decorative" val="1"/>
              </a:ext>
            </a:extLst>
          </p:cNvPr>
          <p:cNvSpPr/>
          <p:nvPr userDrawn="1"/>
        </p:nvSpPr>
        <p:spPr>
          <a:xfrm>
            <a:off x="-24064" y="-400"/>
            <a:ext cx="12216063" cy="3467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50" dirty="0"/>
          </a:p>
        </p:txBody>
      </p:sp>
      <p:sp>
        <p:nvSpPr>
          <p:cNvPr id="22" name="Rectangle 21">
            <a:extLst>
              <a:ext uri="{FF2B5EF4-FFF2-40B4-BE49-F238E27FC236}">
                <a16:creationId xmlns:a16="http://schemas.microsoft.com/office/drawing/2014/main" id="{5D7B4F11-E150-473B-98F5-6E6AC9646863}"/>
              </a:ext>
              <a:ext uri="{C183D7F6-B498-43B3-948B-1728B52AA6E4}">
                <adec:decorative xmlns:adec="http://schemas.microsoft.com/office/drawing/2017/decorative" val="1"/>
              </a:ext>
            </a:extLst>
          </p:cNvPr>
          <p:cNvSpPr/>
          <p:nvPr userDrawn="1"/>
        </p:nvSpPr>
        <p:spPr>
          <a:xfrm>
            <a:off x="443346" y="420493"/>
            <a:ext cx="11305309" cy="602672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36" name="Freeform 35">
            <a:extLst>
              <a:ext uri="{FF2B5EF4-FFF2-40B4-BE49-F238E27FC236}">
                <a16:creationId xmlns:a16="http://schemas.microsoft.com/office/drawing/2014/main" id="{A8E2FA61-C047-21BB-AA50-F84AD7685498}"/>
              </a:ext>
              <a:ext uri="{C183D7F6-B498-43B3-948B-1728B52AA6E4}">
                <adec:decorative xmlns:adec="http://schemas.microsoft.com/office/drawing/2017/decorative" val="1"/>
              </a:ext>
            </a:extLst>
          </p:cNvPr>
          <p:cNvSpPr/>
          <p:nvPr userDrawn="1"/>
        </p:nvSpPr>
        <p:spPr>
          <a:xfrm rot="16200000">
            <a:off x="5760023" y="3764463"/>
            <a:ext cx="2812357" cy="3394143"/>
          </a:xfrm>
          <a:custGeom>
            <a:avLst/>
            <a:gdLst>
              <a:gd name="connsiteX0" fmla="*/ 0 w 2812357"/>
              <a:gd name="connsiteY0" fmla="*/ 0 h 3394143"/>
              <a:gd name="connsiteX1" fmla="*/ 2812357 w 2812357"/>
              <a:gd name="connsiteY1" fmla="*/ 3394143 h 3394143"/>
              <a:gd name="connsiteX2" fmla="*/ 0 w 2812357"/>
              <a:gd name="connsiteY2" fmla="*/ 3394143 h 3394143"/>
            </a:gdLst>
            <a:ahLst/>
            <a:cxnLst>
              <a:cxn ang="0">
                <a:pos x="connsiteX0" y="connsiteY0"/>
              </a:cxn>
              <a:cxn ang="0">
                <a:pos x="connsiteX1" y="connsiteY1"/>
              </a:cxn>
              <a:cxn ang="0">
                <a:pos x="connsiteX2" y="connsiteY2"/>
              </a:cxn>
            </a:cxnLst>
            <a:rect l="l" t="t" r="r" b="b"/>
            <a:pathLst>
              <a:path w="2812357" h="3394143">
                <a:moveTo>
                  <a:pt x="0" y="0"/>
                </a:moveTo>
                <a:lnTo>
                  <a:pt x="2812357" y="3394143"/>
                </a:lnTo>
                <a:lnTo>
                  <a:pt x="0" y="3394143"/>
                </a:lnTo>
                <a:close/>
              </a:path>
            </a:pathLst>
          </a:custGeom>
          <a:solidFill>
            <a:schemeClr val="accent4">
              <a:lumMod val="40000"/>
              <a:lumOff val="60000"/>
              <a:alpha val="50000"/>
            </a:schemeClr>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33" name="Freeform 32">
            <a:extLst>
              <a:ext uri="{FF2B5EF4-FFF2-40B4-BE49-F238E27FC236}">
                <a16:creationId xmlns:a16="http://schemas.microsoft.com/office/drawing/2014/main" id="{1A2791BA-760E-9FA5-8743-D0B699FC9835}"/>
              </a:ext>
              <a:ext uri="{C183D7F6-B498-43B3-948B-1728B52AA6E4}">
                <adec:decorative xmlns:adec="http://schemas.microsoft.com/office/drawing/2017/decorative" val="1"/>
              </a:ext>
            </a:extLst>
          </p:cNvPr>
          <p:cNvSpPr/>
          <p:nvPr userDrawn="1"/>
        </p:nvSpPr>
        <p:spPr>
          <a:xfrm>
            <a:off x="0" y="3463854"/>
            <a:ext cx="435241" cy="3394146"/>
          </a:xfrm>
          <a:custGeom>
            <a:avLst/>
            <a:gdLst>
              <a:gd name="connsiteX0" fmla="*/ 435241 w 435241"/>
              <a:gd name="connsiteY0" fmla="*/ 0 h 3394146"/>
              <a:gd name="connsiteX1" fmla="*/ 435241 w 435241"/>
              <a:gd name="connsiteY1" fmla="*/ 3394146 h 3394146"/>
              <a:gd name="connsiteX2" fmla="*/ 0 w 435241"/>
              <a:gd name="connsiteY2" fmla="*/ 3394146 h 3394146"/>
              <a:gd name="connsiteX3" fmla="*/ 0 w 435241"/>
              <a:gd name="connsiteY3" fmla="*/ 523525 h 3394146"/>
            </a:gdLst>
            <a:ahLst/>
            <a:cxnLst>
              <a:cxn ang="0">
                <a:pos x="connsiteX0" y="connsiteY0"/>
              </a:cxn>
              <a:cxn ang="0">
                <a:pos x="connsiteX1" y="connsiteY1"/>
              </a:cxn>
              <a:cxn ang="0">
                <a:pos x="connsiteX2" y="connsiteY2"/>
              </a:cxn>
              <a:cxn ang="0">
                <a:pos x="connsiteX3" y="connsiteY3"/>
              </a:cxn>
            </a:cxnLst>
            <a:rect l="l" t="t" r="r" b="b"/>
            <a:pathLst>
              <a:path w="435241" h="3394146">
                <a:moveTo>
                  <a:pt x="435241" y="0"/>
                </a:moveTo>
                <a:lnTo>
                  <a:pt x="435241" y="3394146"/>
                </a:lnTo>
                <a:lnTo>
                  <a:pt x="0" y="3394146"/>
                </a:lnTo>
                <a:lnTo>
                  <a:pt x="0" y="523525"/>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p>
        </p:txBody>
      </p:sp>
      <p:sp>
        <p:nvSpPr>
          <p:cNvPr id="4" name="Title 1">
            <a:extLst>
              <a:ext uri="{FF2B5EF4-FFF2-40B4-BE49-F238E27FC236}">
                <a16:creationId xmlns:a16="http://schemas.microsoft.com/office/drawing/2014/main" id="{8D6A03F2-8C7B-D33B-0E8F-24D4800D5C01}"/>
              </a:ext>
            </a:extLst>
          </p:cNvPr>
          <p:cNvSpPr>
            <a:spLocks noGrp="1"/>
          </p:cNvSpPr>
          <p:nvPr userDrawn="1">
            <p:ph type="title" hasCustomPrompt="1"/>
          </p:nvPr>
        </p:nvSpPr>
        <p:spPr>
          <a:xfrm>
            <a:off x="914400" y="1057275"/>
            <a:ext cx="5259554" cy="2495028"/>
          </a:xfrm>
        </p:spPr>
        <p:txBody>
          <a:bodyPr tIns="0" bIns="0">
            <a:noAutofit/>
          </a:bodyPr>
          <a:lstStyle>
            <a:lvl1pPr algn="l">
              <a:lnSpc>
                <a:spcPct val="100000"/>
              </a:lnSpc>
              <a:defRPr sz="3600"/>
            </a:lvl1pPr>
          </a:lstStyle>
          <a:p>
            <a:r>
              <a:rPr lang="en-US" dirty="0"/>
              <a:t>Click to add text</a:t>
            </a:r>
          </a:p>
        </p:txBody>
      </p:sp>
      <p:sp>
        <p:nvSpPr>
          <p:cNvPr id="5" name="Content Placeholder 2">
            <a:extLst>
              <a:ext uri="{FF2B5EF4-FFF2-40B4-BE49-F238E27FC236}">
                <a16:creationId xmlns:a16="http://schemas.microsoft.com/office/drawing/2014/main" id="{C51465C6-2CDE-B5BF-F22E-CBDD44E86CFC}"/>
              </a:ext>
            </a:extLst>
          </p:cNvPr>
          <p:cNvSpPr>
            <a:spLocks noGrp="1"/>
          </p:cNvSpPr>
          <p:nvPr userDrawn="1">
            <p:ph idx="1" hasCustomPrompt="1"/>
          </p:nvPr>
        </p:nvSpPr>
        <p:spPr>
          <a:xfrm>
            <a:off x="914400" y="3808750"/>
            <a:ext cx="5259554" cy="2233233"/>
          </a:xfrm>
        </p:spPr>
        <p:txBody>
          <a:bodyPr lIns="91440" tIns="0" rIns="91440" bIns="0">
            <a:normAutofit/>
          </a:bodyPr>
          <a:lstStyle>
            <a:lvl1pPr marL="0" indent="0">
              <a:lnSpc>
                <a:spcPct val="100000"/>
              </a:lnSpc>
              <a:spcBef>
                <a:spcPts val="0"/>
              </a:spcBef>
              <a:buNone/>
              <a:defRPr sz="2400"/>
            </a:lvl1pPr>
            <a:lvl2pPr marL="347472">
              <a:lnSpc>
                <a:spcPct val="100000"/>
              </a:lnSpc>
              <a:spcBef>
                <a:spcPts val="0"/>
              </a:spcBef>
              <a:defRPr sz="2400"/>
            </a:lvl2pPr>
            <a:lvl3pPr marL="685800">
              <a:lnSpc>
                <a:spcPct val="100000"/>
              </a:lnSpc>
              <a:spcBef>
                <a:spcPts val="0"/>
              </a:spcBef>
              <a:defRPr sz="2400"/>
            </a:lvl3pPr>
          </a:lstStyle>
          <a:p>
            <a:pPr lvl="0"/>
            <a:r>
              <a:rPr lang="en-US" dirty="0"/>
              <a:t>Click to add text</a:t>
            </a:r>
          </a:p>
          <a:p>
            <a:pPr lvl="1"/>
            <a:r>
              <a:rPr lang="en-US" dirty="0"/>
              <a:t>Second level</a:t>
            </a:r>
          </a:p>
          <a:p>
            <a:pPr lvl="2"/>
            <a:r>
              <a:rPr lang="en-US" dirty="0"/>
              <a:t>Third level</a:t>
            </a:r>
          </a:p>
        </p:txBody>
      </p:sp>
      <p:sp>
        <p:nvSpPr>
          <p:cNvPr id="52" name="Picture Placeholder 7">
            <a:extLst>
              <a:ext uri="{FF2B5EF4-FFF2-40B4-BE49-F238E27FC236}">
                <a16:creationId xmlns:a16="http://schemas.microsoft.com/office/drawing/2014/main" id="{55126063-BDEE-A1AB-FDAE-DD9B98CACDA8}"/>
              </a:ext>
            </a:extLst>
          </p:cNvPr>
          <p:cNvSpPr>
            <a:spLocks noGrp="1"/>
          </p:cNvSpPr>
          <p:nvPr>
            <p:ph type="pic" sz="quarter" idx="11" hasCustomPrompt="1"/>
          </p:nvPr>
        </p:nvSpPr>
        <p:spPr>
          <a:xfrm>
            <a:off x="7414194" y="410780"/>
            <a:ext cx="4344695" cy="6447220"/>
          </a:xfrm>
          <a:solidFill>
            <a:schemeClr val="accent3"/>
          </a:solidFill>
        </p:spPr>
        <p:txBody>
          <a:bodyPr>
            <a:normAutofit/>
          </a:bodyPr>
          <a:lstStyle>
            <a:lvl1pPr marL="0" indent="0">
              <a:buNone/>
              <a:defRPr sz="1800"/>
            </a:lvl1pPr>
          </a:lstStyle>
          <a:p>
            <a:pPr lvl="0"/>
            <a:r>
              <a:rPr lang="en-US" dirty="0"/>
              <a:t>Click to add picture</a:t>
            </a:r>
          </a:p>
        </p:txBody>
      </p:sp>
    </p:spTree>
    <p:extLst>
      <p:ext uri="{BB962C8B-B14F-4D97-AF65-F5344CB8AC3E}">
        <p14:creationId xmlns:p14="http://schemas.microsoft.com/office/powerpoint/2010/main" val="16817894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32" name="Image 1">
            <a:extLst>
              <a:ext uri="{FF2B5EF4-FFF2-40B4-BE49-F238E27FC236}">
                <a16:creationId xmlns:a16="http://schemas.microsoft.com/office/drawing/2014/main" id="{2A3EC91E-4089-D366-06D3-3E66F93DFAF3}"/>
              </a:ext>
              <a:ext uri="{C183D7F6-B498-43B3-948B-1728B52AA6E4}">
                <adec:decorative xmlns:adec="http://schemas.microsoft.com/office/drawing/2017/decorative" val="1"/>
              </a:ext>
            </a:extLst>
          </p:cNvPr>
          <p:cNvSpPr/>
          <p:nvPr/>
        </p:nvSpPr>
        <p:spPr>
          <a:xfrm>
            <a:off x="-7117" y="0"/>
            <a:ext cx="2550985" cy="6858000"/>
          </a:xfrm>
          <a:custGeom>
            <a:avLst/>
            <a:gdLst>
              <a:gd name="connsiteX0" fmla="*/ 2550985 w 2550985"/>
              <a:gd name="connsiteY0" fmla="*/ 0 h 6858000"/>
              <a:gd name="connsiteX1" fmla="*/ 0 w 2550985"/>
              <a:gd name="connsiteY1" fmla="*/ 0 h 6858000"/>
              <a:gd name="connsiteX2" fmla="*/ 0 w 2550985"/>
              <a:gd name="connsiteY2" fmla="*/ 6858000 h 6858000"/>
              <a:gd name="connsiteX3" fmla="*/ 2550985 w 2550985"/>
              <a:gd name="connsiteY3" fmla="*/ 6858000 h 6858000"/>
              <a:gd name="connsiteX4" fmla="*/ 2550985 w 2550985"/>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0985" h="6858000">
                <a:moveTo>
                  <a:pt x="2550985" y="0"/>
                </a:moveTo>
                <a:lnTo>
                  <a:pt x="0" y="0"/>
                </a:lnTo>
                <a:lnTo>
                  <a:pt x="0" y="6858000"/>
                </a:lnTo>
                <a:lnTo>
                  <a:pt x="2550985" y="6858000"/>
                </a:lnTo>
                <a:lnTo>
                  <a:pt x="2550985" y="0"/>
                </a:lnTo>
                <a:close/>
              </a:path>
            </a:pathLst>
          </a:custGeom>
          <a:solidFill>
            <a:schemeClr val="accent4"/>
          </a:solidFill>
          <a:ln w="7045" cap="flat">
            <a:noFill/>
            <a:prstDash val="solid"/>
            <a:miter/>
          </a:ln>
        </p:spPr>
        <p:txBody>
          <a:bodyPr rtlCol="0" anchor="ctr">
            <a:noAutofit/>
          </a:bodyPr>
          <a:lstStyle/>
          <a:p>
            <a:endParaRPr lang="en-US" dirty="0"/>
          </a:p>
        </p:txBody>
      </p:sp>
      <p:sp>
        <p:nvSpPr>
          <p:cNvPr id="53" name="Freeform: Shape 52">
            <a:extLst>
              <a:ext uri="{FF2B5EF4-FFF2-40B4-BE49-F238E27FC236}">
                <a16:creationId xmlns:a16="http://schemas.microsoft.com/office/drawing/2014/main" id="{70F595E1-C910-3710-90E9-AF5FFCE05861}"/>
              </a:ext>
              <a:ext uri="{C183D7F6-B498-43B3-948B-1728B52AA6E4}">
                <adec:decorative xmlns:adec="http://schemas.microsoft.com/office/drawing/2017/decorative" val="1"/>
              </a:ext>
            </a:extLst>
          </p:cNvPr>
          <p:cNvSpPr/>
          <p:nvPr userDrawn="1"/>
        </p:nvSpPr>
        <p:spPr>
          <a:xfrm>
            <a:off x="-9415" y="0"/>
            <a:ext cx="2548591" cy="2555628"/>
          </a:xfrm>
          <a:custGeom>
            <a:avLst/>
            <a:gdLst>
              <a:gd name="connsiteX0" fmla="*/ 138643 w 2548591"/>
              <a:gd name="connsiteY0" fmla="*/ 1 h 2555628"/>
              <a:gd name="connsiteX1" fmla="*/ 163874 w 2548591"/>
              <a:gd name="connsiteY1" fmla="*/ 1 h 2555628"/>
              <a:gd name="connsiteX2" fmla="*/ 2548463 w 2548591"/>
              <a:gd name="connsiteY2" fmla="*/ 2391168 h 2555628"/>
              <a:gd name="connsiteX3" fmla="*/ 2548463 w 2548591"/>
              <a:gd name="connsiteY3" fmla="*/ 2416472 h 2555628"/>
              <a:gd name="connsiteX4" fmla="*/ 2548590 w 2548591"/>
              <a:gd name="connsiteY4" fmla="*/ 2416600 h 2555628"/>
              <a:gd name="connsiteX5" fmla="*/ 138643 w 2548591"/>
              <a:gd name="connsiteY5" fmla="*/ 1 h 2555628"/>
              <a:gd name="connsiteX6" fmla="*/ 0 w 2548591"/>
              <a:gd name="connsiteY6" fmla="*/ 1 h 2555628"/>
              <a:gd name="connsiteX7" fmla="*/ 25231 w 2548591"/>
              <a:gd name="connsiteY7" fmla="*/ 1 h 2555628"/>
              <a:gd name="connsiteX8" fmla="*/ 2548591 w 2548591"/>
              <a:gd name="connsiteY8" fmla="*/ 2530324 h 2555628"/>
              <a:gd name="connsiteX9" fmla="*/ 2548591 w 2548591"/>
              <a:gd name="connsiteY9" fmla="*/ 2555628 h 2555628"/>
              <a:gd name="connsiteX10" fmla="*/ 0 w 2548591"/>
              <a:gd name="connsiteY10" fmla="*/ 1 h 2555628"/>
              <a:gd name="connsiteX11" fmla="*/ 277411 w 2548591"/>
              <a:gd name="connsiteY11" fmla="*/ 1 h 2555628"/>
              <a:gd name="connsiteX12" fmla="*/ 302642 w 2548591"/>
              <a:gd name="connsiteY12" fmla="*/ 1 h 2555628"/>
              <a:gd name="connsiteX13" fmla="*/ 2548582 w 2548591"/>
              <a:gd name="connsiteY13" fmla="*/ 2252147 h 2555628"/>
              <a:gd name="connsiteX14" fmla="*/ 2548582 w 2548591"/>
              <a:gd name="connsiteY14" fmla="*/ 2277444 h 2555628"/>
              <a:gd name="connsiteX15" fmla="*/ 277411 w 2548591"/>
              <a:gd name="connsiteY15" fmla="*/ 1 h 2555628"/>
              <a:gd name="connsiteX16" fmla="*/ 416054 w 2548591"/>
              <a:gd name="connsiteY16" fmla="*/ 1 h 2555628"/>
              <a:gd name="connsiteX17" fmla="*/ 441285 w 2548591"/>
              <a:gd name="connsiteY17" fmla="*/ 1 h 2555628"/>
              <a:gd name="connsiteX18" fmla="*/ 2548589 w 2548591"/>
              <a:gd name="connsiteY18" fmla="*/ 2113119 h 2555628"/>
              <a:gd name="connsiteX19" fmla="*/ 2548589 w 2548591"/>
              <a:gd name="connsiteY19" fmla="*/ 2138423 h 2555628"/>
              <a:gd name="connsiteX20" fmla="*/ 416054 w 2548591"/>
              <a:gd name="connsiteY20" fmla="*/ 1 h 2555628"/>
              <a:gd name="connsiteX21" fmla="*/ 554698 w 2548591"/>
              <a:gd name="connsiteY21" fmla="*/ 1 h 2555628"/>
              <a:gd name="connsiteX22" fmla="*/ 579930 w 2548591"/>
              <a:gd name="connsiteY22" fmla="*/ 1 h 2555628"/>
              <a:gd name="connsiteX23" fmla="*/ 2548462 w 2548591"/>
              <a:gd name="connsiteY23" fmla="*/ 1973963 h 2555628"/>
              <a:gd name="connsiteX24" fmla="*/ 2548462 w 2548591"/>
              <a:gd name="connsiteY24" fmla="*/ 1999267 h 2555628"/>
              <a:gd name="connsiteX25" fmla="*/ 2548589 w 2548591"/>
              <a:gd name="connsiteY25" fmla="*/ 1999394 h 2555628"/>
              <a:gd name="connsiteX26" fmla="*/ 554698 w 2548591"/>
              <a:gd name="connsiteY26" fmla="*/ 1 h 2555628"/>
              <a:gd name="connsiteX27" fmla="*/ 693468 w 2548591"/>
              <a:gd name="connsiteY27" fmla="*/ 0 h 2555628"/>
              <a:gd name="connsiteX28" fmla="*/ 718701 w 2548591"/>
              <a:gd name="connsiteY28" fmla="*/ 0 h 2555628"/>
              <a:gd name="connsiteX29" fmla="*/ 2548583 w 2548591"/>
              <a:gd name="connsiteY29" fmla="*/ 1834942 h 2555628"/>
              <a:gd name="connsiteX30" fmla="*/ 2548583 w 2548591"/>
              <a:gd name="connsiteY30" fmla="*/ 1860239 h 2555628"/>
              <a:gd name="connsiteX31" fmla="*/ 693468 w 2548591"/>
              <a:gd name="connsiteY31" fmla="*/ 0 h 2555628"/>
              <a:gd name="connsiteX32" fmla="*/ 832112 w 2548591"/>
              <a:gd name="connsiteY32" fmla="*/ 0 h 2555628"/>
              <a:gd name="connsiteX33" fmla="*/ 857340 w 2548591"/>
              <a:gd name="connsiteY33" fmla="*/ 0 h 2555628"/>
              <a:gd name="connsiteX34" fmla="*/ 2548582 w 2548591"/>
              <a:gd name="connsiteY34" fmla="*/ 1695913 h 2555628"/>
              <a:gd name="connsiteX35" fmla="*/ 2548582 w 2548591"/>
              <a:gd name="connsiteY35" fmla="*/ 1721210 h 2555628"/>
              <a:gd name="connsiteX36" fmla="*/ 832112 w 2548591"/>
              <a:gd name="connsiteY36" fmla="*/ 0 h 2555628"/>
              <a:gd name="connsiteX37" fmla="*/ 970758 w 2548591"/>
              <a:gd name="connsiteY37" fmla="*/ 0 h 2555628"/>
              <a:gd name="connsiteX38" fmla="*/ 995986 w 2548591"/>
              <a:gd name="connsiteY38" fmla="*/ 0 h 2555628"/>
              <a:gd name="connsiteX39" fmla="*/ 2548463 w 2548591"/>
              <a:gd name="connsiteY39" fmla="*/ 1556758 h 2555628"/>
              <a:gd name="connsiteX40" fmla="*/ 2548463 w 2548591"/>
              <a:gd name="connsiteY40" fmla="*/ 1582062 h 2555628"/>
              <a:gd name="connsiteX41" fmla="*/ 2548590 w 2548591"/>
              <a:gd name="connsiteY41" fmla="*/ 1582189 h 2555628"/>
              <a:gd name="connsiteX42" fmla="*/ 970758 w 2548591"/>
              <a:gd name="connsiteY42" fmla="*/ 0 h 2555628"/>
              <a:gd name="connsiteX43" fmla="*/ 1109529 w 2548591"/>
              <a:gd name="connsiteY43" fmla="*/ 0 h 2555628"/>
              <a:gd name="connsiteX44" fmla="*/ 1134764 w 2548591"/>
              <a:gd name="connsiteY44" fmla="*/ 0 h 2555628"/>
              <a:gd name="connsiteX45" fmla="*/ 2548589 w 2548591"/>
              <a:gd name="connsiteY45" fmla="*/ 1417736 h 2555628"/>
              <a:gd name="connsiteX46" fmla="*/ 2548589 w 2548591"/>
              <a:gd name="connsiteY46" fmla="*/ 1443033 h 2555628"/>
              <a:gd name="connsiteX47" fmla="*/ 1109529 w 2548591"/>
              <a:gd name="connsiteY47" fmla="*/ 0 h 2555628"/>
              <a:gd name="connsiteX48" fmla="*/ 1248168 w 2548591"/>
              <a:gd name="connsiteY48" fmla="*/ 0 h 2555628"/>
              <a:gd name="connsiteX49" fmla="*/ 1273396 w 2548591"/>
              <a:gd name="connsiteY49" fmla="*/ 0 h 2555628"/>
              <a:gd name="connsiteX50" fmla="*/ 2548583 w 2548591"/>
              <a:gd name="connsiteY50" fmla="*/ 1278708 h 2555628"/>
              <a:gd name="connsiteX51" fmla="*/ 2548583 w 2548591"/>
              <a:gd name="connsiteY51" fmla="*/ 1304005 h 2555628"/>
              <a:gd name="connsiteX52" fmla="*/ 1248168 w 2548591"/>
              <a:gd name="connsiteY52" fmla="*/ 0 h 2555628"/>
              <a:gd name="connsiteX53" fmla="*/ 1386813 w 2548591"/>
              <a:gd name="connsiteY53" fmla="*/ 0 h 2555628"/>
              <a:gd name="connsiteX54" fmla="*/ 1412041 w 2548591"/>
              <a:gd name="connsiteY54" fmla="*/ 0 h 2555628"/>
              <a:gd name="connsiteX55" fmla="*/ 2548589 w 2548591"/>
              <a:gd name="connsiteY55" fmla="*/ 1139552 h 2555628"/>
              <a:gd name="connsiteX56" fmla="*/ 2548589 w 2548591"/>
              <a:gd name="connsiteY56" fmla="*/ 1164857 h 2555628"/>
              <a:gd name="connsiteX57" fmla="*/ 2548589 w 2548591"/>
              <a:gd name="connsiteY57" fmla="*/ 1164984 h 2555628"/>
              <a:gd name="connsiteX58" fmla="*/ 1386813 w 2548591"/>
              <a:gd name="connsiteY58" fmla="*/ 0 h 2555628"/>
              <a:gd name="connsiteX59" fmla="*/ 1525579 w 2548591"/>
              <a:gd name="connsiteY59" fmla="*/ 0 h 2555628"/>
              <a:gd name="connsiteX60" fmla="*/ 1550814 w 2548591"/>
              <a:gd name="connsiteY60" fmla="*/ 0 h 2555628"/>
              <a:gd name="connsiteX61" fmla="*/ 2548583 w 2548591"/>
              <a:gd name="connsiteY61" fmla="*/ 1000531 h 2555628"/>
              <a:gd name="connsiteX62" fmla="*/ 2548583 w 2548591"/>
              <a:gd name="connsiteY62" fmla="*/ 1025828 h 2555628"/>
              <a:gd name="connsiteX63" fmla="*/ 1525579 w 2548591"/>
              <a:gd name="connsiteY63" fmla="*/ 0 h 2555628"/>
              <a:gd name="connsiteX64" fmla="*/ 1664231 w 2548591"/>
              <a:gd name="connsiteY64" fmla="*/ 0 h 2555628"/>
              <a:gd name="connsiteX65" fmla="*/ 1689459 w 2548591"/>
              <a:gd name="connsiteY65" fmla="*/ 0 h 2555628"/>
              <a:gd name="connsiteX66" fmla="*/ 2548589 w 2548591"/>
              <a:gd name="connsiteY66" fmla="*/ 861503 h 2555628"/>
              <a:gd name="connsiteX67" fmla="*/ 2548589 w 2548591"/>
              <a:gd name="connsiteY67" fmla="*/ 886800 h 2555628"/>
              <a:gd name="connsiteX68" fmla="*/ 1664231 w 2548591"/>
              <a:gd name="connsiteY68" fmla="*/ 0 h 2555628"/>
              <a:gd name="connsiteX69" fmla="*/ 1802870 w 2548591"/>
              <a:gd name="connsiteY69" fmla="*/ 0 h 2555628"/>
              <a:gd name="connsiteX70" fmla="*/ 1828097 w 2548591"/>
              <a:gd name="connsiteY70" fmla="*/ 0 h 2555628"/>
              <a:gd name="connsiteX71" fmla="*/ 2548583 w 2548591"/>
              <a:gd name="connsiteY71" fmla="*/ 722347 h 2555628"/>
              <a:gd name="connsiteX72" fmla="*/ 2548583 w 2548591"/>
              <a:gd name="connsiteY72" fmla="*/ 747651 h 2555628"/>
              <a:gd name="connsiteX73" fmla="*/ 2548583 w 2548591"/>
              <a:gd name="connsiteY73" fmla="*/ 747778 h 2555628"/>
              <a:gd name="connsiteX74" fmla="*/ 1802870 w 2548591"/>
              <a:gd name="connsiteY74" fmla="*/ 0 h 2555628"/>
              <a:gd name="connsiteX75" fmla="*/ 1941642 w 2548591"/>
              <a:gd name="connsiteY75" fmla="*/ 0 h 2555628"/>
              <a:gd name="connsiteX76" fmla="*/ 1966877 w 2548591"/>
              <a:gd name="connsiteY76" fmla="*/ 0 h 2555628"/>
              <a:gd name="connsiteX77" fmla="*/ 2548589 w 2548591"/>
              <a:gd name="connsiteY77" fmla="*/ 583321 h 2555628"/>
              <a:gd name="connsiteX78" fmla="*/ 2548589 w 2548591"/>
              <a:gd name="connsiteY78" fmla="*/ 608622 h 2555628"/>
              <a:gd name="connsiteX79" fmla="*/ 1941642 w 2548591"/>
              <a:gd name="connsiteY79" fmla="*/ 0 h 2555628"/>
              <a:gd name="connsiteX80" fmla="*/ 2080281 w 2548591"/>
              <a:gd name="connsiteY80" fmla="*/ 0 h 2555628"/>
              <a:gd name="connsiteX81" fmla="*/ 2105508 w 2548591"/>
              <a:gd name="connsiteY81" fmla="*/ 0 h 2555628"/>
              <a:gd name="connsiteX82" fmla="*/ 2548582 w 2548591"/>
              <a:gd name="connsiteY82" fmla="*/ 444296 h 2555628"/>
              <a:gd name="connsiteX83" fmla="*/ 2548582 w 2548591"/>
              <a:gd name="connsiteY83" fmla="*/ 469597 h 2555628"/>
              <a:gd name="connsiteX84" fmla="*/ 2080281 w 2548591"/>
              <a:gd name="connsiteY84" fmla="*/ 0 h 2555628"/>
              <a:gd name="connsiteX85" fmla="*/ 2218926 w 2548591"/>
              <a:gd name="connsiteY85" fmla="*/ 0 h 2555628"/>
              <a:gd name="connsiteX86" fmla="*/ 2244153 w 2548591"/>
              <a:gd name="connsiteY86" fmla="*/ 0 h 2555628"/>
              <a:gd name="connsiteX87" fmla="*/ 2548582 w 2548591"/>
              <a:gd name="connsiteY87" fmla="*/ 305270 h 2555628"/>
              <a:gd name="connsiteX88" fmla="*/ 2548582 w 2548591"/>
              <a:gd name="connsiteY88" fmla="*/ 330570 h 2555628"/>
              <a:gd name="connsiteX89" fmla="*/ 2218926 w 2548591"/>
              <a:gd name="connsiteY89" fmla="*/ 0 h 2555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2548591" h="2555628">
                <a:moveTo>
                  <a:pt x="138643" y="1"/>
                </a:moveTo>
                <a:lnTo>
                  <a:pt x="163874" y="1"/>
                </a:lnTo>
                <a:cubicBezTo>
                  <a:pt x="163874" y="1318576"/>
                  <a:pt x="1233644" y="2391168"/>
                  <a:pt x="2548463" y="2391168"/>
                </a:cubicBezTo>
                <a:lnTo>
                  <a:pt x="2548463" y="2416472"/>
                </a:lnTo>
                <a:lnTo>
                  <a:pt x="2548590" y="2416600"/>
                </a:lnTo>
                <a:cubicBezTo>
                  <a:pt x="1219755" y="2416600"/>
                  <a:pt x="138643" y="1332503"/>
                  <a:pt x="138643" y="1"/>
                </a:cubicBezTo>
                <a:close/>
                <a:moveTo>
                  <a:pt x="0" y="1"/>
                </a:moveTo>
                <a:lnTo>
                  <a:pt x="25231" y="1"/>
                </a:lnTo>
                <a:cubicBezTo>
                  <a:pt x="25231" y="1395244"/>
                  <a:pt x="1157188" y="2530324"/>
                  <a:pt x="2548591" y="2530324"/>
                </a:cubicBezTo>
                <a:lnTo>
                  <a:pt x="2548591" y="2555628"/>
                </a:lnTo>
                <a:cubicBezTo>
                  <a:pt x="1143299" y="2555628"/>
                  <a:pt x="0" y="1409172"/>
                  <a:pt x="0" y="1"/>
                </a:cubicBezTo>
                <a:close/>
                <a:moveTo>
                  <a:pt x="277411" y="1"/>
                </a:moveTo>
                <a:lnTo>
                  <a:pt x="302642" y="1"/>
                </a:lnTo>
                <a:cubicBezTo>
                  <a:pt x="302642" y="1241907"/>
                  <a:pt x="1310229" y="2252147"/>
                  <a:pt x="2548582" y="2252147"/>
                </a:cubicBezTo>
                <a:lnTo>
                  <a:pt x="2548582" y="2277444"/>
                </a:lnTo>
                <a:cubicBezTo>
                  <a:pt x="1296205" y="2277444"/>
                  <a:pt x="277411" y="1255835"/>
                  <a:pt x="277411" y="1"/>
                </a:cubicBezTo>
                <a:close/>
                <a:moveTo>
                  <a:pt x="416054" y="1"/>
                </a:moveTo>
                <a:lnTo>
                  <a:pt x="441285" y="1"/>
                </a:lnTo>
                <a:cubicBezTo>
                  <a:pt x="441285" y="1165111"/>
                  <a:pt x="1386559" y="2113119"/>
                  <a:pt x="2548589" y="2113119"/>
                </a:cubicBezTo>
                <a:lnTo>
                  <a:pt x="2548589" y="2138423"/>
                </a:lnTo>
                <a:cubicBezTo>
                  <a:pt x="1372670" y="2138423"/>
                  <a:pt x="416054" y="1179166"/>
                  <a:pt x="416054" y="1"/>
                </a:cubicBezTo>
                <a:close/>
                <a:moveTo>
                  <a:pt x="554698" y="1"/>
                </a:moveTo>
                <a:lnTo>
                  <a:pt x="579930" y="1"/>
                </a:lnTo>
                <a:cubicBezTo>
                  <a:pt x="579930" y="1088442"/>
                  <a:pt x="1463017" y="1973963"/>
                  <a:pt x="2548462" y="1973963"/>
                </a:cubicBezTo>
                <a:lnTo>
                  <a:pt x="2548462" y="1999267"/>
                </a:lnTo>
                <a:lnTo>
                  <a:pt x="2548589" y="1999394"/>
                </a:lnTo>
                <a:cubicBezTo>
                  <a:pt x="1449127" y="1999394"/>
                  <a:pt x="554698" y="1102497"/>
                  <a:pt x="554698" y="1"/>
                </a:cubicBezTo>
                <a:close/>
                <a:moveTo>
                  <a:pt x="693468" y="0"/>
                </a:moveTo>
                <a:lnTo>
                  <a:pt x="718701" y="0"/>
                </a:lnTo>
                <a:cubicBezTo>
                  <a:pt x="718701" y="1011773"/>
                  <a:pt x="1539602" y="1834942"/>
                  <a:pt x="2548583" y="1834942"/>
                </a:cubicBezTo>
                <a:lnTo>
                  <a:pt x="2548583" y="1860239"/>
                </a:lnTo>
                <a:cubicBezTo>
                  <a:pt x="1525706" y="1860239"/>
                  <a:pt x="693468" y="1025701"/>
                  <a:pt x="693468" y="0"/>
                </a:cubicBezTo>
                <a:close/>
                <a:moveTo>
                  <a:pt x="832112" y="0"/>
                </a:moveTo>
                <a:lnTo>
                  <a:pt x="857340" y="0"/>
                </a:lnTo>
                <a:cubicBezTo>
                  <a:pt x="857340" y="935105"/>
                  <a:pt x="1616059" y="1695913"/>
                  <a:pt x="2548582" y="1695913"/>
                </a:cubicBezTo>
                <a:lnTo>
                  <a:pt x="2548582" y="1721210"/>
                </a:lnTo>
                <a:cubicBezTo>
                  <a:pt x="1602170" y="1721210"/>
                  <a:pt x="832112" y="949032"/>
                  <a:pt x="832112" y="0"/>
                </a:cubicBezTo>
                <a:close/>
                <a:moveTo>
                  <a:pt x="970758" y="0"/>
                </a:moveTo>
                <a:lnTo>
                  <a:pt x="995986" y="0"/>
                </a:lnTo>
                <a:cubicBezTo>
                  <a:pt x="995986" y="858436"/>
                  <a:pt x="1692391" y="1556758"/>
                  <a:pt x="2548463" y="1556758"/>
                </a:cubicBezTo>
                <a:lnTo>
                  <a:pt x="2548463" y="1582062"/>
                </a:lnTo>
                <a:lnTo>
                  <a:pt x="2548590" y="1582189"/>
                </a:lnTo>
                <a:cubicBezTo>
                  <a:pt x="1678628" y="1582189"/>
                  <a:pt x="970758" y="872491"/>
                  <a:pt x="970758" y="0"/>
                </a:cubicBezTo>
                <a:close/>
                <a:moveTo>
                  <a:pt x="1109529" y="0"/>
                </a:moveTo>
                <a:lnTo>
                  <a:pt x="1134764" y="0"/>
                </a:lnTo>
                <a:cubicBezTo>
                  <a:pt x="1134764" y="781767"/>
                  <a:pt x="1768975" y="1417736"/>
                  <a:pt x="2548589" y="1417736"/>
                </a:cubicBezTo>
                <a:lnTo>
                  <a:pt x="2548589" y="1443033"/>
                </a:lnTo>
                <a:cubicBezTo>
                  <a:pt x="1755086" y="1443033"/>
                  <a:pt x="1109529" y="795695"/>
                  <a:pt x="1109529" y="0"/>
                </a:cubicBezTo>
                <a:close/>
                <a:moveTo>
                  <a:pt x="1248168" y="0"/>
                </a:moveTo>
                <a:lnTo>
                  <a:pt x="1273396" y="0"/>
                </a:lnTo>
                <a:cubicBezTo>
                  <a:pt x="1273396" y="705097"/>
                  <a:pt x="1845433" y="1278708"/>
                  <a:pt x="2548583" y="1278708"/>
                </a:cubicBezTo>
                <a:lnTo>
                  <a:pt x="2548583" y="1304005"/>
                </a:lnTo>
                <a:cubicBezTo>
                  <a:pt x="1831537" y="1304005"/>
                  <a:pt x="1248168" y="719026"/>
                  <a:pt x="1248168" y="0"/>
                </a:cubicBezTo>
                <a:close/>
                <a:moveTo>
                  <a:pt x="1386813" y="0"/>
                </a:moveTo>
                <a:lnTo>
                  <a:pt x="1412041" y="0"/>
                </a:lnTo>
                <a:cubicBezTo>
                  <a:pt x="1412041" y="628428"/>
                  <a:pt x="1921890" y="1139552"/>
                  <a:pt x="2548589" y="1139552"/>
                </a:cubicBezTo>
                <a:lnTo>
                  <a:pt x="2548589" y="1164857"/>
                </a:lnTo>
                <a:lnTo>
                  <a:pt x="2548589" y="1164984"/>
                </a:lnTo>
                <a:cubicBezTo>
                  <a:pt x="1908001" y="1164984"/>
                  <a:pt x="1386813" y="642356"/>
                  <a:pt x="1386813" y="0"/>
                </a:cubicBezTo>
                <a:close/>
                <a:moveTo>
                  <a:pt x="1525579" y="0"/>
                </a:moveTo>
                <a:lnTo>
                  <a:pt x="1550814" y="0"/>
                </a:lnTo>
                <a:cubicBezTo>
                  <a:pt x="1550814" y="551759"/>
                  <a:pt x="1998468" y="1000531"/>
                  <a:pt x="2548583" y="1000531"/>
                </a:cubicBezTo>
                <a:lnTo>
                  <a:pt x="2548583" y="1025828"/>
                </a:lnTo>
                <a:cubicBezTo>
                  <a:pt x="1984452" y="1025828"/>
                  <a:pt x="1525579" y="565560"/>
                  <a:pt x="1525579" y="0"/>
                </a:cubicBezTo>
                <a:close/>
                <a:moveTo>
                  <a:pt x="1664231" y="0"/>
                </a:moveTo>
                <a:lnTo>
                  <a:pt x="1689459" y="0"/>
                </a:lnTo>
                <a:cubicBezTo>
                  <a:pt x="1689459" y="474963"/>
                  <a:pt x="2074805" y="861503"/>
                  <a:pt x="2548589" y="861503"/>
                </a:cubicBezTo>
                <a:lnTo>
                  <a:pt x="2548589" y="886800"/>
                </a:lnTo>
                <a:cubicBezTo>
                  <a:pt x="2060916" y="886800"/>
                  <a:pt x="1664231" y="489019"/>
                  <a:pt x="1664231" y="0"/>
                </a:cubicBezTo>
                <a:close/>
                <a:moveTo>
                  <a:pt x="1802870" y="0"/>
                </a:moveTo>
                <a:lnTo>
                  <a:pt x="1828097" y="0"/>
                </a:lnTo>
                <a:cubicBezTo>
                  <a:pt x="1828097" y="398295"/>
                  <a:pt x="2151263" y="722347"/>
                  <a:pt x="2548583" y="722347"/>
                </a:cubicBezTo>
                <a:lnTo>
                  <a:pt x="2548583" y="747651"/>
                </a:lnTo>
                <a:lnTo>
                  <a:pt x="2548583" y="747778"/>
                </a:lnTo>
                <a:cubicBezTo>
                  <a:pt x="2137367" y="747778"/>
                  <a:pt x="1802870" y="412350"/>
                  <a:pt x="1802870" y="0"/>
                </a:cubicBezTo>
                <a:close/>
                <a:moveTo>
                  <a:pt x="1941642" y="0"/>
                </a:moveTo>
                <a:lnTo>
                  <a:pt x="1966877" y="0"/>
                </a:lnTo>
                <a:cubicBezTo>
                  <a:pt x="1966877" y="321626"/>
                  <a:pt x="2227847" y="583321"/>
                  <a:pt x="2548589" y="583321"/>
                </a:cubicBezTo>
                <a:lnTo>
                  <a:pt x="2548589" y="608622"/>
                </a:lnTo>
                <a:cubicBezTo>
                  <a:pt x="2213831" y="608622"/>
                  <a:pt x="1941642" y="335553"/>
                  <a:pt x="1941642" y="0"/>
                </a:cubicBezTo>
                <a:close/>
                <a:moveTo>
                  <a:pt x="2080281" y="0"/>
                </a:moveTo>
                <a:lnTo>
                  <a:pt x="2105508" y="0"/>
                </a:lnTo>
                <a:cubicBezTo>
                  <a:pt x="2105508" y="244957"/>
                  <a:pt x="2304298" y="444296"/>
                  <a:pt x="2548582" y="444296"/>
                </a:cubicBezTo>
                <a:lnTo>
                  <a:pt x="2548582" y="469597"/>
                </a:lnTo>
                <a:cubicBezTo>
                  <a:pt x="2290409" y="469597"/>
                  <a:pt x="2080281" y="258885"/>
                  <a:pt x="2080281" y="0"/>
                </a:cubicBezTo>
                <a:close/>
                <a:moveTo>
                  <a:pt x="2218926" y="0"/>
                </a:moveTo>
                <a:lnTo>
                  <a:pt x="2244153" y="0"/>
                </a:lnTo>
                <a:cubicBezTo>
                  <a:pt x="2244153" y="168288"/>
                  <a:pt x="2380629" y="305270"/>
                  <a:pt x="2548582" y="305270"/>
                </a:cubicBezTo>
                <a:lnTo>
                  <a:pt x="2548582" y="330570"/>
                </a:lnTo>
                <a:cubicBezTo>
                  <a:pt x="2366866" y="330570"/>
                  <a:pt x="2218926" y="182344"/>
                  <a:pt x="2218926" y="0"/>
                </a:cubicBezTo>
                <a:close/>
              </a:path>
            </a:pathLst>
          </a:custGeom>
          <a:solidFill>
            <a:schemeClr val="bg1"/>
          </a:solidFill>
          <a:ln w="7032" cap="flat">
            <a:noFill/>
            <a:prstDash val="solid"/>
            <a:miter/>
          </a:ln>
        </p:spPr>
        <p:txBody>
          <a:bodyPr rtlCol="0" anchor="ctr">
            <a:noAutofit/>
          </a:bodyPr>
          <a:lstStyle/>
          <a:p>
            <a:endParaRPr lang="en-US" dirty="0"/>
          </a:p>
        </p:txBody>
      </p:sp>
      <p:sp>
        <p:nvSpPr>
          <p:cNvPr id="29" name="Freeform 70">
            <a:extLst>
              <a:ext uri="{FF2B5EF4-FFF2-40B4-BE49-F238E27FC236}">
                <a16:creationId xmlns:a16="http://schemas.microsoft.com/office/drawing/2014/main" id="{AA39EF58-54F1-4AC9-1D83-2E7DEEAAEA6A}"/>
              </a:ext>
              <a:ext uri="{C183D7F6-B498-43B3-948B-1728B52AA6E4}">
                <adec:decorative xmlns:adec="http://schemas.microsoft.com/office/drawing/2017/decorative" val="1"/>
              </a:ext>
            </a:extLst>
          </p:cNvPr>
          <p:cNvSpPr>
            <a:spLocks/>
          </p:cNvSpPr>
          <p:nvPr userDrawn="1"/>
        </p:nvSpPr>
        <p:spPr bwMode="auto">
          <a:xfrm rot="16200000" flipH="1">
            <a:off x="-9389" y="4308466"/>
            <a:ext cx="2550984" cy="2560441"/>
          </a:xfrm>
          <a:custGeom>
            <a:avLst/>
            <a:gdLst>
              <a:gd name="T0" fmla="*/ 0 w 1079"/>
              <a:gd name="T1" fmla="*/ 1083 h 1083"/>
              <a:gd name="T2" fmla="*/ 1079 w 1079"/>
              <a:gd name="T3" fmla="*/ 1083 h 1083"/>
              <a:gd name="T4" fmla="*/ 1079 w 1079"/>
              <a:gd name="T5" fmla="*/ 0 h 1083"/>
              <a:gd name="T6" fmla="*/ 0 w 1079"/>
              <a:gd name="T7" fmla="*/ 1083 h 1083"/>
            </a:gdLst>
            <a:ahLst/>
            <a:cxnLst>
              <a:cxn ang="0">
                <a:pos x="T0" y="T1"/>
              </a:cxn>
              <a:cxn ang="0">
                <a:pos x="T2" y="T3"/>
              </a:cxn>
              <a:cxn ang="0">
                <a:pos x="T4" y="T5"/>
              </a:cxn>
              <a:cxn ang="0">
                <a:pos x="T6" y="T7"/>
              </a:cxn>
            </a:cxnLst>
            <a:rect l="0" t="0" r="r" b="b"/>
            <a:pathLst>
              <a:path w="1079" h="1083">
                <a:moveTo>
                  <a:pt x="0" y="1083"/>
                </a:moveTo>
                <a:lnTo>
                  <a:pt x="1079" y="1083"/>
                </a:lnTo>
                <a:lnTo>
                  <a:pt x="1079" y="0"/>
                </a:lnTo>
                <a:lnTo>
                  <a:pt x="0" y="1083"/>
                </a:lnTo>
                <a:close/>
              </a:path>
            </a:pathLst>
          </a:custGeom>
          <a:solidFill>
            <a:schemeClr val="accent2">
              <a:alpha val="50000"/>
            </a:schemeClr>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31" name="Freeform 70">
            <a:extLst>
              <a:ext uri="{FF2B5EF4-FFF2-40B4-BE49-F238E27FC236}">
                <a16:creationId xmlns:a16="http://schemas.microsoft.com/office/drawing/2014/main" id="{0C320934-59CC-4123-C7C1-FEEE89F3045F}"/>
              </a:ext>
              <a:ext uri="{C183D7F6-B498-43B3-948B-1728B52AA6E4}">
                <adec:decorative xmlns:adec="http://schemas.microsoft.com/office/drawing/2017/decorative" val="1"/>
              </a:ext>
            </a:extLst>
          </p:cNvPr>
          <p:cNvSpPr>
            <a:spLocks/>
          </p:cNvSpPr>
          <p:nvPr userDrawn="1"/>
        </p:nvSpPr>
        <p:spPr bwMode="auto">
          <a:xfrm flipH="1">
            <a:off x="-10617" y="4308466"/>
            <a:ext cx="2550984" cy="2560441"/>
          </a:xfrm>
          <a:custGeom>
            <a:avLst/>
            <a:gdLst>
              <a:gd name="T0" fmla="*/ 0 w 1079"/>
              <a:gd name="T1" fmla="*/ 1083 h 1083"/>
              <a:gd name="T2" fmla="*/ 1079 w 1079"/>
              <a:gd name="T3" fmla="*/ 1083 h 1083"/>
              <a:gd name="T4" fmla="*/ 1079 w 1079"/>
              <a:gd name="T5" fmla="*/ 0 h 1083"/>
              <a:gd name="T6" fmla="*/ 0 w 1079"/>
              <a:gd name="T7" fmla="*/ 1083 h 1083"/>
            </a:gdLst>
            <a:ahLst/>
            <a:cxnLst>
              <a:cxn ang="0">
                <a:pos x="T0" y="T1"/>
              </a:cxn>
              <a:cxn ang="0">
                <a:pos x="T2" y="T3"/>
              </a:cxn>
              <a:cxn ang="0">
                <a:pos x="T4" y="T5"/>
              </a:cxn>
              <a:cxn ang="0">
                <a:pos x="T6" y="T7"/>
              </a:cxn>
            </a:cxnLst>
            <a:rect l="0" t="0" r="r" b="b"/>
            <a:pathLst>
              <a:path w="1079" h="1083">
                <a:moveTo>
                  <a:pt x="0" y="1083"/>
                </a:moveTo>
                <a:lnTo>
                  <a:pt x="1079" y="1083"/>
                </a:lnTo>
                <a:lnTo>
                  <a:pt x="1079" y="0"/>
                </a:lnTo>
                <a:lnTo>
                  <a:pt x="0" y="1083"/>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33" name="Image 4">
            <a:extLst>
              <a:ext uri="{FF2B5EF4-FFF2-40B4-BE49-F238E27FC236}">
                <a16:creationId xmlns:a16="http://schemas.microsoft.com/office/drawing/2014/main" id="{EC46DC71-C12A-96C8-3FE2-AA95AB58B349}"/>
              </a:ext>
              <a:ext uri="{C183D7F6-B498-43B3-948B-1728B52AA6E4}">
                <adec:decorative xmlns:adec="http://schemas.microsoft.com/office/drawing/2017/decorative" val="1"/>
              </a:ext>
            </a:extLst>
          </p:cNvPr>
          <p:cNvSpPr/>
          <p:nvPr/>
        </p:nvSpPr>
        <p:spPr>
          <a:xfrm>
            <a:off x="2543868" y="0"/>
            <a:ext cx="2560340" cy="2560340"/>
          </a:xfrm>
          <a:custGeom>
            <a:avLst/>
            <a:gdLst>
              <a:gd name="connsiteX0" fmla="*/ 0 w 2560340"/>
              <a:gd name="connsiteY0" fmla="*/ 2560340 h 2560340"/>
              <a:gd name="connsiteX1" fmla="*/ 2560340 w 2560340"/>
              <a:gd name="connsiteY1" fmla="*/ 0 h 2560340"/>
              <a:gd name="connsiteX2" fmla="*/ 0 w 2560340"/>
              <a:gd name="connsiteY2" fmla="*/ 0 h 2560340"/>
              <a:gd name="connsiteX3" fmla="*/ 0 w 2560340"/>
              <a:gd name="connsiteY3" fmla="*/ 2560340 h 2560340"/>
            </a:gdLst>
            <a:ahLst/>
            <a:cxnLst>
              <a:cxn ang="0">
                <a:pos x="connsiteX0" y="connsiteY0"/>
              </a:cxn>
              <a:cxn ang="0">
                <a:pos x="connsiteX1" y="connsiteY1"/>
              </a:cxn>
              <a:cxn ang="0">
                <a:pos x="connsiteX2" y="connsiteY2"/>
              </a:cxn>
              <a:cxn ang="0">
                <a:pos x="connsiteX3" y="connsiteY3"/>
              </a:cxn>
            </a:cxnLst>
            <a:rect l="l" t="t" r="r" b="b"/>
            <a:pathLst>
              <a:path w="2560340" h="2560340">
                <a:moveTo>
                  <a:pt x="0" y="2560340"/>
                </a:moveTo>
                <a:cubicBezTo>
                  <a:pt x="1414079" y="2560340"/>
                  <a:pt x="2560340" y="1414079"/>
                  <a:pt x="2560340" y="0"/>
                </a:cubicBezTo>
                <a:lnTo>
                  <a:pt x="0" y="0"/>
                </a:lnTo>
                <a:lnTo>
                  <a:pt x="0" y="2560340"/>
                </a:lnTo>
                <a:close/>
              </a:path>
            </a:pathLst>
          </a:custGeom>
          <a:solidFill>
            <a:schemeClr val="accent3">
              <a:lumMod val="40000"/>
              <a:lumOff val="60000"/>
              <a:alpha val="50000"/>
            </a:schemeClr>
          </a:solidFill>
          <a:ln w="7052" cap="flat">
            <a:noFill/>
            <a:prstDash val="solid"/>
            <a:miter/>
          </a:ln>
        </p:spPr>
        <p:txBody>
          <a:bodyPr rtlCol="0" anchor="ctr">
            <a:noAutofit/>
          </a:bodyPr>
          <a:lstStyle/>
          <a:p>
            <a:endParaRPr lang="en-US" dirty="0"/>
          </a:p>
        </p:txBody>
      </p:sp>
      <p:sp>
        <p:nvSpPr>
          <p:cNvPr id="2" name="Title 1"/>
          <p:cNvSpPr>
            <a:spLocks noGrp="1"/>
          </p:cNvSpPr>
          <p:nvPr>
            <p:ph type="title" hasCustomPrompt="1"/>
          </p:nvPr>
        </p:nvSpPr>
        <p:spPr>
          <a:xfrm>
            <a:off x="3460565" y="1057274"/>
            <a:ext cx="7965461" cy="994164"/>
          </a:xfrm>
        </p:spPr>
        <p:txBody>
          <a:bodyPr lIns="91440" tIns="0" rIns="91440" bIns="0" anchor="b" anchorCtr="0">
            <a:noAutofit/>
          </a:bodyPr>
          <a:lstStyle>
            <a:lvl1pPr algn="l">
              <a:lnSpc>
                <a:spcPct val="100000"/>
              </a:lnSpc>
              <a:defRPr sz="3600" b="1">
                <a:latin typeface="+mj-lt"/>
                <a:cs typeface="Arial" panose="020B0604020202020204" pitchFamily="34" charset="0"/>
              </a:defRPr>
            </a:lvl1pPr>
          </a:lstStyle>
          <a:p>
            <a:r>
              <a:rPr lang="en-US" dirty="0"/>
              <a:t>Click to add title</a:t>
            </a:r>
          </a:p>
        </p:txBody>
      </p:sp>
      <p:sp>
        <p:nvSpPr>
          <p:cNvPr id="13" name="Content Placeholder 3">
            <a:extLst>
              <a:ext uri="{FF2B5EF4-FFF2-40B4-BE49-F238E27FC236}">
                <a16:creationId xmlns:a16="http://schemas.microsoft.com/office/drawing/2014/main" id="{B20F5EA7-881C-8FB7-EAC9-89C8F2E5865C}"/>
              </a:ext>
            </a:extLst>
          </p:cNvPr>
          <p:cNvSpPr>
            <a:spLocks noGrp="1"/>
          </p:cNvSpPr>
          <p:nvPr>
            <p:ph sz="half" idx="2" hasCustomPrompt="1"/>
          </p:nvPr>
        </p:nvSpPr>
        <p:spPr>
          <a:xfrm>
            <a:off x="3460565" y="2303029"/>
            <a:ext cx="7965460" cy="3497698"/>
          </a:xfrm>
        </p:spPr>
        <p:txBody>
          <a:bodyPr lIns="91440" tIns="0" rIns="91440" bIns="0">
            <a:normAutofit/>
          </a:bodyPr>
          <a:lstStyle>
            <a:lvl1pPr>
              <a:spcBef>
                <a:spcPts val="1000"/>
              </a:spcBef>
              <a:defRPr sz="1800"/>
            </a:lvl1pPr>
            <a:lvl2pPr>
              <a:spcBef>
                <a:spcPts val="1000"/>
              </a:spcBef>
              <a:defRPr sz="1800"/>
            </a:lvl2pPr>
            <a:lvl3pPr>
              <a:spcBef>
                <a:spcPts val="1000"/>
              </a:spcBef>
              <a:defRPr sz="1800"/>
            </a:lvl3pPr>
            <a:lvl4pPr>
              <a:spcBef>
                <a:spcPts val="1000"/>
              </a:spcBef>
              <a:defRPr sz="1800"/>
            </a:lvl4pPr>
            <a:lvl5pPr>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Slide Number Placeholder 2">
            <a:extLst>
              <a:ext uri="{FF2B5EF4-FFF2-40B4-BE49-F238E27FC236}">
                <a16:creationId xmlns:a16="http://schemas.microsoft.com/office/drawing/2014/main" id="{ED7A50D8-0839-EC58-FFBE-315A20995799}"/>
              </a:ext>
            </a:extLst>
          </p:cNvPr>
          <p:cNvSpPr>
            <a:spLocks noGrp="1"/>
          </p:cNvSpPr>
          <p:nvPr>
            <p:ph type="sldNum" sz="quarter" idx="10"/>
          </p:nvPr>
        </p:nvSpPr>
        <p:spPr>
          <a:xfrm>
            <a:off x="10358437" y="457199"/>
            <a:ext cx="1067589" cy="471489"/>
          </a:xfrm>
        </p:spPr>
        <p:txBody>
          <a:bodyPr/>
          <a:lstStyle>
            <a:lvl1pPr>
              <a:defRPr sz="1600">
                <a:latin typeface="+mj-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5528509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Comparison 1">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C26B5661-F583-FA44-8353-161B862E69B1}"/>
              </a:ext>
            </a:extLst>
          </p:cNvPr>
          <p:cNvSpPr>
            <a:spLocks noGrp="1"/>
          </p:cNvSpPr>
          <p:nvPr>
            <p:ph type="title" hasCustomPrompt="1"/>
          </p:nvPr>
        </p:nvSpPr>
        <p:spPr>
          <a:xfrm>
            <a:off x="4364809" y="1057274"/>
            <a:ext cx="7043617" cy="2520217"/>
          </a:xfrm>
        </p:spPr>
        <p:txBody>
          <a:bodyPr tIns="0" bIns="0">
            <a:noAutofit/>
          </a:bodyPr>
          <a:lstStyle>
            <a:lvl1pPr algn="l">
              <a:lnSpc>
                <a:spcPct val="100000"/>
              </a:lnSpc>
              <a:defRPr sz="3600"/>
            </a:lvl1pPr>
          </a:lstStyle>
          <a:p>
            <a:r>
              <a:rPr lang="en-US" dirty="0"/>
              <a:t>Click to add title</a:t>
            </a:r>
          </a:p>
        </p:txBody>
      </p:sp>
      <p:sp>
        <p:nvSpPr>
          <p:cNvPr id="11" name="Image 0">
            <a:extLst>
              <a:ext uri="{FF2B5EF4-FFF2-40B4-BE49-F238E27FC236}">
                <a16:creationId xmlns:a16="http://schemas.microsoft.com/office/drawing/2014/main" id="{CD2D664E-6702-6607-A37E-2E996144917C}"/>
              </a:ext>
              <a:ext uri="{C183D7F6-B498-43B3-948B-1728B52AA6E4}">
                <adec:decorative xmlns:adec="http://schemas.microsoft.com/office/drawing/2017/decorative" val="1"/>
              </a:ext>
            </a:extLst>
          </p:cNvPr>
          <p:cNvSpPr/>
          <p:nvPr userDrawn="1"/>
        </p:nvSpPr>
        <p:spPr>
          <a:xfrm>
            <a:off x="-5568" y="-2784"/>
            <a:ext cx="3443288" cy="6891337"/>
          </a:xfrm>
          <a:custGeom>
            <a:avLst/>
            <a:gdLst>
              <a:gd name="connsiteX0" fmla="*/ 3443288 w 3443288"/>
              <a:gd name="connsiteY0" fmla="*/ 0 h 6891337"/>
              <a:gd name="connsiteX1" fmla="*/ 0 w 3443288"/>
              <a:gd name="connsiteY1" fmla="*/ 0 h 6891337"/>
              <a:gd name="connsiteX2" fmla="*/ 0 w 3443288"/>
              <a:gd name="connsiteY2" fmla="*/ 6891338 h 6891337"/>
              <a:gd name="connsiteX3" fmla="*/ 3443288 w 3443288"/>
              <a:gd name="connsiteY3" fmla="*/ 6891338 h 6891337"/>
              <a:gd name="connsiteX4" fmla="*/ 3443288 w 3443288"/>
              <a:gd name="connsiteY4" fmla="*/ 0 h 6891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6891337">
                <a:moveTo>
                  <a:pt x="3443288" y="0"/>
                </a:moveTo>
                <a:lnTo>
                  <a:pt x="0" y="0"/>
                </a:lnTo>
                <a:lnTo>
                  <a:pt x="0" y="6891338"/>
                </a:lnTo>
                <a:lnTo>
                  <a:pt x="3443288" y="6891338"/>
                </a:lnTo>
                <a:lnTo>
                  <a:pt x="3443288" y="0"/>
                </a:lnTo>
                <a:close/>
              </a:path>
            </a:pathLst>
          </a:custGeom>
          <a:solidFill>
            <a:schemeClr val="accent3"/>
          </a:solidFill>
          <a:ln w="4756" cap="flat">
            <a:noFill/>
            <a:prstDash val="solid"/>
            <a:miter/>
          </a:ln>
        </p:spPr>
        <p:txBody>
          <a:bodyPr rtlCol="0" anchor="ctr">
            <a:noAutofit/>
          </a:bodyPr>
          <a:lstStyle/>
          <a:p>
            <a:endParaRPr lang="en-US" dirty="0"/>
          </a:p>
        </p:txBody>
      </p:sp>
      <p:pic>
        <p:nvPicPr>
          <p:cNvPr id="13" name="Image 1">
            <a:extLst>
              <a:ext uri="{FF2B5EF4-FFF2-40B4-BE49-F238E27FC236}">
                <a16:creationId xmlns:a16="http://schemas.microsoft.com/office/drawing/2014/main" id="{951C5737-DF7E-D671-AC74-9E488335BCA2}"/>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703311" y="-2784"/>
            <a:ext cx="1734410" cy="5167313"/>
          </a:xfrm>
          <a:prstGeom prst="rect">
            <a:avLst/>
          </a:prstGeom>
        </p:spPr>
      </p:pic>
      <p:sp>
        <p:nvSpPr>
          <p:cNvPr id="39" name="Freeform: Shape 38">
            <a:extLst>
              <a:ext uri="{FF2B5EF4-FFF2-40B4-BE49-F238E27FC236}">
                <a16:creationId xmlns:a16="http://schemas.microsoft.com/office/drawing/2014/main" id="{F232A1E1-DD38-15EA-6CA1-A84950EC43F0}"/>
              </a:ext>
              <a:ext uri="{C183D7F6-B498-43B3-948B-1728B52AA6E4}">
                <adec:decorative xmlns:adec="http://schemas.microsoft.com/office/drawing/2017/decorative" val="1"/>
              </a:ext>
            </a:extLst>
          </p:cNvPr>
          <p:cNvSpPr/>
          <p:nvPr/>
        </p:nvSpPr>
        <p:spPr>
          <a:xfrm>
            <a:off x="1721621" y="-2784"/>
            <a:ext cx="1716115" cy="1720853"/>
          </a:xfrm>
          <a:custGeom>
            <a:avLst/>
            <a:gdLst>
              <a:gd name="connsiteX0" fmla="*/ 93358 w 1716115"/>
              <a:gd name="connsiteY0" fmla="*/ 0 h 1720853"/>
              <a:gd name="connsiteX1" fmla="*/ 110348 w 1716115"/>
              <a:gd name="connsiteY1" fmla="*/ 0 h 1720853"/>
              <a:gd name="connsiteX2" fmla="*/ 1716029 w 1716115"/>
              <a:gd name="connsiteY2" fmla="*/ 1610112 h 1720853"/>
              <a:gd name="connsiteX3" fmla="*/ 1716029 w 1716115"/>
              <a:gd name="connsiteY3" fmla="*/ 1627151 h 1720853"/>
              <a:gd name="connsiteX4" fmla="*/ 1716115 w 1716115"/>
              <a:gd name="connsiteY4" fmla="*/ 1627237 h 1720853"/>
              <a:gd name="connsiteX5" fmla="*/ 93358 w 1716115"/>
              <a:gd name="connsiteY5" fmla="*/ 0 h 1720853"/>
              <a:gd name="connsiteX6" fmla="*/ 0 w 1716115"/>
              <a:gd name="connsiteY6" fmla="*/ 0 h 1720853"/>
              <a:gd name="connsiteX7" fmla="*/ 16989 w 1716115"/>
              <a:gd name="connsiteY7" fmla="*/ 0 h 1720853"/>
              <a:gd name="connsiteX8" fmla="*/ 1716114 w 1716115"/>
              <a:gd name="connsiteY8" fmla="*/ 1703814 h 1720853"/>
              <a:gd name="connsiteX9" fmla="*/ 1716114 w 1716115"/>
              <a:gd name="connsiteY9" fmla="*/ 1720853 h 1720853"/>
              <a:gd name="connsiteX10" fmla="*/ 0 w 1716115"/>
              <a:gd name="connsiteY10" fmla="*/ 0 h 1720853"/>
              <a:gd name="connsiteX11" fmla="*/ 186798 w 1716115"/>
              <a:gd name="connsiteY11" fmla="*/ 0 h 1720853"/>
              <a:gd name="connsiteX12" fmla="*/ 203788 w 1716115"/>
              <a:gd name="connsiteY12" fmla="*/ 0 h 1720853"/>
              <a:gd name="connsiteX13" fmla="*/ 1716109 w 1716115"/>
              <a:gd name="connsiteY13" fmla="*/ 1516501 h 1720853"/>
              <a:gd name="connsiteX14" fmla="*/ 1716109 w 1716115"/>
              <a:gd name="connsiteY14" fmla="*/ 1533535 h 1720853"/>
              <a:gd name="connsiteX15" fmla="*/ 186798 w 1716115"/>
              <a:gd name="connsiteY15" fmla="*/ 0 h 1720853"/>
              <a:gd name="connsiteX16" fmla="*/ 280155 w 1716115"/>
              <a:gd name="connsiteY16" fmla="*/ 0 h 1720853"/>
              <a:gd name="connsiteX17" fmla="*/ 297145 w 1716115"/>
              <a:gd name="connsiteY17" fmla="*/ 0 h 1720853"/>
              <a:gd name="connsiteX18" fmla="*/ 1716114 w 1716115"/>
              <a:gd name="connsiteY18" fmla="*/ 1422885 h 1720853"/>
              <a:gd name="connsiteX19" fmla="*/ 1716114 w 1716115"/>
              <a:gd name="connsiteY19" fmla="*/ 1439924 h 1720853"/>
              <a:gd name="connsiteX20" fmla="*/ 280155 w 1716115"/>
              <a:gd name="connsiteY20" fmla="*/ 0 h 1720853"/>
              <a:gd name="connsiteX21" fmla="*/ 373512 w 1716115"/>
              <a:gd name="connsiteY21" fmla="*/ 0 h 1720853"/>
              <a:gd name="connsiteX22" fmla="*/ 390502 w 1716115"/>
              <a:gd name="connsiteY22" fmla="*/ 0 h 1720853"/>
              <a:gd name="connsiteX23" fmla="*/ 1716029 w 1716115"/>
              <a:gd name="connsiteY23" fmla="*/ 1329184 h 1720853"/>
              <a:gd name="connsiteX24" fmla="*/ 1716029 w 1716115"/>
              <a:gd name="connsiteY24" fmla="*/ 1346223 h 1720853"/>
              <a:gd name="connsiteX25" fmla="*/ 1716114 w 1716115"/>
              <a:gd name="connsiteY25" fmla="*/ 1346308 h 1720853"/>
              <a:gd name="connsiteX26" fmla="*/ 373512 w 1716115"/>
              <a:gd name="connsiteY26" fmla="*/ 0 h 1720853"/>
              <a:gd name="connsiteX27" fmla="*/ 466953 w 1716115"/>
              <a:gd name="connsiteY27" fmla="*/ 0 h 1720853"/>
              <a:gd name="connsiteX28" fmla="*/ 483944 w 1716115"/>
              <a:gd name="connsiteY28" fmla="*/ 0 h 1720853"/>
              <a:gd name="connsiteX29" fmla="*/ 1716110 w 1716115"/>
              <a:gd name="connsiteY29" fmla="*/ 1235573 h 1720853"/>
              <a:gd name="connsiteX30" fmla="*/ 1716110 w 1716115"/>
              <a:gd name="connsiteY30" fmla="*/ 1252607 h 1720853"/>
              <a:gd name="connsiteX31" fmla="*/ 466953 w 1716115"/>
              <a:gd name="connsiteY31" fmla="*/ 0 h 1720853"/>
              <a:gd name="connsiteX32" fmla="*/ 560310 w 1716115"/>
              <a:gd name="connsiteY32" fmla="*/ 0 h 1720853"/>
              <a:gd name="connsiteX33" fmla="*/ 577297 w 1716115"/>
              <a:gd name="connsiteY33" fmla="*/ 0 h 1720853"/>
              <a:gd name="connsiteX34" fmla="*/ 1716109 w 1716115"/>
              <a:gd name="connsiteY34" fmla="*/ 1141957 h 1720853"/>
              <a:gd name="connsiteX35" fmla="*/ 1716109 w 1716115"/>
              <a:gd name="connsiteY35" fmla="*/ 1158991 h 1720853"/>
              <a:gd name="connsiteX36" fmla="*/ 560310 w 1716115"/>
              <a:gd name="connsiteY36" fmla="*/ 0 h 1720853"/>
              <a:gd name="connsiteX37" fmla="*/ 653668 w 1716115"/>
              <a:gd name="connsiteY37" fmla="*/ 0 h 1720853"/>
              <a:gd name="connsiteX38" fmla="*/ 670655 w 1716115"/>
              <a:gd name="connsiteY38" fmla="*/ 0 h 1720853"/>
              <a:gd name="connsiteX39" fmla="*/ 1716029 w 1716115"/>
              <a:gd name="connsiteY39" fmla="*/ 1048255 h 1720853"/>
              <a:gd name="connsiteX40" fmla="*/ 1716029 w 1716115"/>
              <a:gd name="connsiteY40" fmla="*/ 1065294 h 1720853"/>
              <a:gd name="connsiteX41" fmla="*/ 1716114 w 1716115"/>
              <a:gd name="connsiteY41" fmla="*/ 1065380 h 1720853"/>
              <a:gd name="connsiteX42" fmla="*/ 653668 w 1716115"/>
              <a:gd name="connsiteY42" fmla="*/ 0 h 1720853"/>
              <a:gd name="connsiteX43" fmla="*/ 747112 w 1716115"/>
              <a:gd name="connsiteY43" fmla="*/ 0 h 1720853"/>
              <a:gd name="connsiteX44" fmla="*/ 764104 w 1716115"/>
              <a:gd name="connsiteY44" fmla="*/ 0 h 1720853"/>
              <a:gd name="connsiteX45" fmla="*/ 1716115 w 1716115"/>
              <a:gd name="connsiteY45" fmla="*/ 954644 h 1720853"/>
              <a:gd name="connsiteX46" fmla="*/ 1716115 w 1716115"/>
              <a:gd name="connsiteY46" fmla="*/ 971678 h 1720853"/>
              <a:gd name="connsiteX47" fmla="*/ 747112 w 1716115"/>
              <a:gd name="connsiteY47" fmla="*/ 0 h 1720853"/>
              <a:gd name="connsiteX48" fmla="*/ 840465 w 1716115"/>
              <a:gd name="connsiteY48" fmla="*/ 0 h 1720853"/>
              <a:gd name="connsiteX49" fmla="*/ 857452 w 1716115"/>
              <a:gd name="connsiteY49" fmla="*/ 0 h 1720853"/>
              <a:gd name="connsiteX50" fmla="*/ 1716109 w 1716115"/>
              <a:gd name="connsiteY50" fmla="*/ 861028 h 1720853"/>
              <a:gd name="connsiteX51" fmla="*/ 1716109 w 1716115"/>
              <a:gd name="connsiteY51" fmla="*/ 878062 h 1720853"/>
              <a:gd name="connsiteX52" fmla="*/ 840465 w 1716115"/>
              <a:gd name="connsiteY52" fmla="*/ 0 h 1720853"/>
              <a:gd name="connsiteX53" fmla="*/ 933823 w 1716115"/>
              <a:gd name="connsiteY53" fmla="*/ 0 h 1720853"/>
              <a:gd name="connsiteX54" fmla="*/ 950810 w 1716115"/>
              <a:gd name="connsiteY54" fmla="*/ 0 h 1720853"/>
              <a:gd name="connsiteX55" fmla="*/ 1716114 w 1716115"/>
              <a:gd name="connsiteY55" fmla="*/ 767327 h 1720853"/>
              <a:gd name="connsiteX56" fmla="*/ 1716114 w 1716115"/>
              <a:gd name="connsiteY56" fmla="*/ 784366 h 1720853"/>
              <a:gd name="connsiteX57" fmla="*/ 1716114 w 1716115"/>
              <a:gd name="connsiteY57" fmla="*/ 784451 h 1720853"/>
              <a:gd name="connsiteX58" fmla="*/ 933823 w 1716115"/>
              <a:gd name="connsiteY58" fmla="*/ 0 h 1720853"/>
              <a:gd name="connsiteX59" fmla="*/ 1027262 w 1716115"/>
              <a:gd name="connsiteY59" fmla="*/ 0 h 1720853"/>
              <a:gd name="connsiteX60" fmla="*/ 1044254 w 1716115"/>
              <a:gd name="connsiteY60" fmla="*/ 0 h 1720853"/>
              <a:gd name="connsiteX61" fmla="*/ 1716110 w 1716115"/>
              <a:gd name="connsiteY61" fmla="*/ 673716 h 1720853"/>
              <a:gd name="connsiteX62" fmla="*/ 1716110 w 1716115"/>
              <a:gd name="connsiteY62" fmla="*/ 690750 h 1720853"/>
              <a:gd name="connsiteX63" fmla="*/ 1027262 w 1716115"/>
              <a:gd name="connsiteY63" fmla="*/ 0 h 1720853"/>
              <a:gd name="connsiteX64" fmla="*/ 1120625 w 1716115"/>
              <a:gd name="connsiteY64" fmla="*/ 0 h 1720853"/>
              <a:gd name="connsiteX65" fmla="*/ 1137612 w 1716115"/>
              <a:gd name="connsiteY65" fmla="*/ 0 h 1720853"/>
              <a:gd name="connsiteX66" fmla="*/ 1716115 w 1716115"/>
              <a:gd name="connsiteY66" fmla="*/ 580100 h 1720853"/>
              <a:gd name="connsiteX67" fmla="*/ 1716115 w 1716115"/>
              <a:gd name="connsiteY67" fmla="*/ 597134 h 1720853"/>
              <a:gd name="connsiteX68" fmla="*/ 1120625 w 1716115"/>
              <a:gd name="connsiteY68" fmla="*/ 0 h 1720853"/>
              <a:gd name="connsiteX69" fmla="*/ 1213978 w 1716115"/>
              <a:gd name="connsiteY69" fmla="*/ 0 h 1720853"/>
              <a:gd name="connsiteX70" fmla="*/ 1230965 w 1716115"/>
              <a:gd name="connsiteY70" fmla="*/ 0 h 1720853"/>
              <a:gd name="connsiteX71" fmla="*/ 1716109 w 1716115"/>
              <a:gd name="connsiteY71" fmla="*/ 486398 h 1720853"/>
              <a:gd name="connsiteX72" fmla="*/ 1716109 w 1716115"/>
              <a:gd name="connsiteY72" fmla="*/ 503437 h 1720853"/>
              <a:gd name="connsiteX73" fmla="*/ 1716109 w 1716115"/>
              <a:gd name="connsiteY73" fmla="*/ 503523 h 1720853"/>
              <a:gd name="connsiteX74" fmla="*/ 1213978 w 1716115"/>
              <a:gd name="connsiteY74" fmla="*/ 0 h 1720853"/>
              <a:gd name="connsiteX75" fmla="*/ 1307422 w 1716115"/>
              <a:gd name="connsiteY75" fmla="*/ 0 h 1720853"/>
              <a:gd name="connsiteX76" fmla="*/ 1324414 w 1716115"/>
              <a:gd name="connsiteY76" fmla="*/ 0 h 1720853"/>
              <a:gd name="connsiteX77" fmla="*/ 1716115 w 1716115"/>
              <a:gd name="connsiteY77" fmla="*/ 392784 h 1720853"/>
              <a:gd name="connsiteX78" fmla="*/ 1716115 w 1716115"/>
              <a:gd name="connsiteY78" fmla="*/ 409821 h 1720853"/>
              <a:gd name="connsiteX79" fmla="*/ 1307422 w 1716115"/>
              <a:gd name="connsiteY79" fmla="*/ 0 h 1720853"/>
              <a:gd name="connsiteX80" fmla="*/ 1400775 w 1716115"/>
              <a:gd name="connsiteY80" fmla="*/ 0 h 1720853"/>
              <a:gd name="connsiteX81" fmla="*/ 1417762 w 1716115"/>
              <a:gd name="connsiteY81" fmla="*/ 0 h 1720853"/>
              <a:gd name="connsiteX82" fmla="*/ 1716109 w 1716115"/>
              <a:gd name="connsiteY82" fmla="*/ 299170 h 1720853"/>
              <a:gd name="connsiteX83" fmla="*/ 1716109 w 1716115"/>
              <a:gd name="connsiteY83" fmla="*/ 316207 h 1720853"/>
              <a:gd name="connsiteX84" fmla="*/ 1400775 w 1716115"/>
              <a:gd name="connsiteY84" fmla="*/ 0 h 1720853"/>
              <a:gd name="connsiteX85" fmla="*/ 1494133 w 1716115"/>
              <a:gd name="connsiteY85" fmla="*/ 0 h 1720853"/>
              <a:gd name="connsiteX86" fmla="*/ 1511120 w 1716115"/>
              <a:gd name="connsiteY86" fmla="*/ 0 h 1720853"/>
              <a:gd name="connsiteX87" fmla="*/ 1716109 w 1716115"/>
              <a:gd name="connsiteY87" fmla="*/ 205556 h 1720853"/>
              <a:gd name="connsiteX88" fmla="*/ 1716109 w 1716115"/>
              <a:gd name="connsiteY88" fmla="*/ 222592 h 1720853"/>
              <a:gd name="connsiteX89" fmla="*/ 1494133 w 1716115"/>
              <a:gd name="connsiteY89" fmla="*/ 0 h 172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716115" h="1720853">
                <a:moveTo>
                  <a:pt x="93358" y="0"/>
                </a:moveTo>
                <a:lnTo>
                  <a:pt x="110348" y="0"/>
                </a:lnTo>
                <a:cubicBezTo>
                  <a:pt x="110348" y="887874"/>
                  <a:pt x="830686" y="1610112"/>
                  <a:pt x="1716029" y="1610112"/>
                </a:cubicBezTo>
                <a:lnTo>
                  <a:pt x="1716029" y="1627151"/>
                </a:lnTo>
                <a:lnTo>
                  <a:pt x="1716115" y="1627237"/>
                </a:lnTo>
                <a:cubicBezTo>
                  <a:pt x="821334" y="1627237"/>
                  <a:pt x="93358" y="897252"/>
                  <a:pt x="93358" y="0"/>
                </a:cubicBezTo>
                <a:close/>
                <a:moveTo>
                  <a:pt x="0" y="0"/>
                </a:moveTo>
                <a:lnTo>
                  <a:pt x="16989" y="0"/>
                </a:lnTo>
                <a:cubicBezTo>
                  <a:pt x="16989" y="939499"/>
                  <a:pt x="779202" y="1703814"/>
                  <a:pt x="1716114" y="1703814"/>
                </a:cubicBezTo>
                <a:lnTo>
                  <a:pt x="1716114" y="1720853"/>
                </a:lnTo>
                <a:cubicBezTo>
                  <a:pt x="769850" y="1720853"/>
                  <a:pt x="0" y="948877"/>
                  <a:pt x="0" y="0"/>
                </a:cubicBezTo>
                <a:close/>
                <a:moveTo>
                  <a:pt x="186798" y="0"/>
                </a:moveTo>
                <a:lnTo>
                  <a:pt x="203788" y="0"/>
                </a:lnTo>
                <a:cubicBezTo>
                  <a:pt x="203788" y="836248"/>
                  <a:pt x="882254" y="1516501"/>
                  <a:pt x="1716109" y="1516501"/>
                </a:cubicBezTo>
                <a:lnTo>
                  <a:pt x="1716109" y="1533535"/>
                </a:lnTo>
                <a:cubicBezTo>
                  <a:pt x="872812" y="1533535"/>
                  <a:pt x="186798" y="845626"/>
                  <a:pt x="186798" y="0"/>
                </a:cubicBezTo>
                <a:close/>
                <a:moveTo>
                  <a:pt x="280155" y="0"/>
                </a:moveTo>
                <a:lnTo>
                  <a:pt x="297145" y="0"/>
                </a:lnTo>
                <a:cubicBezTo>
                  <a:pt x="297145" y="784537"/>
                  <a:pt x="933652" y="1422885"/>
                  <a:pt x="1716114" y="1422885"/>
                </a:cubicBezTo>
                <a:lnTo>
                  <a:pt x="1716114" y="1439924"/>
                </a:lnTo>
                <a:cubicBezTo>
                  <a:pt x="924300" y="1439924"/>
                  <a:pt x="280155" y="794001"/>
                  <a:pt x="280155" y="0"/>
                </a:cubicBezTo>
                <a:close/>
                <a:moveTo>
                  <a:pt x="373512" y="0"/>
                </a:moveTo>
                <a:lnTo>
                  <a:pt x="390502" y="0"/>
                </a:lnTo>
                <a:cubicBezTo>
                  <a:pt x="390502" y="732911"/>
                  <a:pt x="985135" y="1329184"/>
                  <a:pt x="1716029" y="1329184"/>
                </a:cubicBezTo>
                <a:lnTo>
                  <a:pt x="1716029" y="1346223"/>
                </a:lnTo>
                <a:lnTo>
                  <a:pt x="1716114" y="1346308"/>
                </a:lnTo>
                <a:cubicBezTo>
                  <a:pt x="975783" y="1346308"/>
                  <a:pt x="373512" y="742375"/>
                  <a:pt x="373512" y="0"/>
                </a:cubicBezTo>
                <a:close/>
                <a:moveTo>
                  <a:pt x="466953" y="0"/>
                </a:moveTo>
                <a:lnTo>
                  <a:pt x="483944" y="0"/>
                </a:lnTo>
                <a:cubicBezTo>
                  <a:pt x="483944" y="681286"/>
                  <a:pt x="1036704" y="1235573"/>
                  <a:pt x="1716110" y="1235573"/>
                </a:cubicBezTo>
                <a:lnTo>
                  <a:pt x="1716110" y="1252607"/>
                </a:lnTo>
                <a:cubicBezTo>
                  <a:pt x="1027347" y="1252607"/>
                  <a:pt x="466953" y="690664"/>
                  <a:pt x="466953" y="0"/>
                </a:cubicBezTo>
                <a:close/>
                <a:moveTo>
                  <a:pt x="560310" y="0"/>
                </a:moveTo>
                <a:lnTo>
                  <a:pt x="577297" y="0"/>
                </a:lnTo>
                <a:cubicBezTo>
                  <a:pt x="577297" y="629660"/>
                  <a:pt x="1088188" y="1141957"/>
                  <a:pt x="1716109" y="1141957"/>
                </a:cubicBezTo>
                <a:lnTo>
                  <a:pt x="1716109" y="1158991"/>
                </a:lnTo>
                <a:cubicBezTo>
                  <a:pt x="1078835" y="1158991"/>
                  <a:pt x="560310" y="639038"/>
                  <a:pt x="560310" y="0"/>
                </a:cubicBezTo>
                <a:close/>
                <a:moveTo>
                  <a:pt x="653668" y="0"/>
                </a:moveTo>
                <a:lnTo>
                  <a:pt x="670655" y="0"/>
                </a:lnTo>
                <a:cubicBezTo>
                  <a:pt x="670655" y="578035"/>
                  <a:pt x="1139586" y="1048255"/>
                  <a:pt x="1716029" y="1048255"/>
                </a:cubicBezTo>
                <a:lnTo>
                  <a:pt x="1716029" y="1065294"/>
                </a:lnTo>
                <a:lnTo>
                  <a:pt x="1716114" y="1065380"/>
                </a:lnTo>
                <a:cubicBezTo>
                  <a:pt x="1130319" y="1065380"/>
                  <a:pt x="653668" y="587499"/>
                  <a:pt x="653668" y="0"/>
                </a:cubicBezTo>
                <a:close/>
                <a:moveTo>
                  <a:pt x="747112" y="0"/>
                </a:moveTo>
                <a:lnTo>
                  <a:pt x="764104" y="0"/>
                </a:lnTo>
                <a:cubicBezTo>
                  <a:pt x="764104" y="526409"/>
                  <a:pt x="1191155" y="954644"/>
                  <a:pt x="1716115" y="954644"/>
                </a:cubicBezTo>
                <a:lnTo>
                  <a:pt x="1716115" y="971678"/>
                </a:lnTo>
                <a:cubicBezTo>
                  <a:pt x="1181802" y="971678"/>
                  <a:pt x="747112" y="535787"/>
                  <a:pt x="747112" y="0"/>
                </a:cubicBezTo>
                <a:close/>
                <a:moveTo>
                  <a:pt x="840465" y="0"/>
                </a:moveTo>
                <a:lnTo>
                  <a:pt x="857452" y="0"/>
                </a:lnTo>
                <a:cubicBezTo>
                  <a:pt x="857452" y="474783"/>
                  <a:pt x="1242638" y="861028"/>
                  <a:pt x="1716109" y="861028"/>
                </a:cubicBezTo>
                <a:lnTo>
                  <a:pt x="1716109" y="878062"/>
                </a:lnTo>
                <a:cubicBezTo>
                  <a:pt x="1233281" y="878062"/>
                  <a:pt x="840465" y="484162"/>
                  <a:pt x="840465" y="0"/>
                </a:cubicBezTo>
                <a:close/>
                <a:moveTo>
                  <a:pt x="933823" y="0"/>
                </a:moveTo>
                <a:lnTo>
                  <a:pt x="950810" y="0"/>
                </a:lnTo>
                <a:cubicBezTo>
                  <a:pt x="950810" y="423157"/>
                  <a:pt x="1294121" y="767327"/>
                  <a:pt x="1716114" y="767327"/>
                </a:cubicBezTo>
                <a:lnTo>
                  <a:pt x="1716114" y="784366"/>
                </a:lnTo>
                <a:lnTo>
                  <a:pt x="1716114" y="784451"/>
                </a:lnTo>
                <a:cubicBezTo>
                  <a:pt x="1284769" y="784451"/>
                  <a:pt x="933823" y="432536"/>
                  <a:pt x="933823" y="0"/>
                </a:cubicBezTo>
                <a:close/>
                <a:moveTo>
                  <a:pt x="1027262" y="0"/>
                </a:moveTo>
                <a:lnTo>
                  <a:pt x="1044254" y="0"/>
                </a:lnTo>
                <a:cubicBezTo>
                  <a:pt x="1044254" y="371532"/>
                  <a:pt x="1345685" y="673716"/>
                  <a:pt x="1716110" y="673716"/>
                </a:cubicBezTo>
                <a:lnTo>
                  <a:pt x="1716110" y="690750"/>
                </a:lnTo>
                <a:cubicBezTo>
                  <a:pt x="1336248" y="690750"/>
                  <a:pt x="1027262" y="380824"/>
                  <a:pt x="1027262" y="0"/>
                </a:cubicBezTo>
                <a:close/>
                <a:moveTo>
                  <a:pt x="1120625" y="0"/>
                </a:moveTo>
                <a:lnTo>
                  <a:pt x="1137612" y="0"/>
                </a:lnTo>
                <a:cubicBezTo>
                  <a:pt x="1137612" y="319820"/>
                  <a:pt x="1397088" y="580100"/>
                  <a:pt x="1716115" y="580100"/>
                </a:cubicBezTo>
                <a:lnTo>
                  <a:pt x="1716115" y="597134"/>
                </a:lnTo>
                <a:cubicBezTo>
                  <a:pt x="1387736" y="597134"/>
                  <a:pt x="1120625" y="329285"/>
                  <a:pt x="1120625" y="0"/>
                </a:cubicBezTo>
                <a:close/>
                <a:moveTo>
                  <a:pt x="1213978" y="0"/>
                </a:moveTo>
                <a:lnTo>
                  <a:pt x="1230965" y="0"/>
                </a:lnTo>
                <a:cubicBezTo>
                  <a:pt x="1230965" y="268195"/>
                  <a:pt x="1448571" y="486398"/>
                  <a:pt x="1716109" y="486398"/>
                </a:cubicBezTo>
                <a:lnTo>
                  <a:pt x="1716109" y="503437"/>
                </a:lnTo>
                <a:lnTo>
                  <a:pt x="1716109" y="503523"/>
                </a:lnTo>
                <a:cubicBezTo>
                  <a:pt x="1439214" y="503523"/>
                  <a:pt x="1213978" y="277659"/>
                  <a:pt x="1213978" y="0"/>
                </a:cubicBezTo>
                <a:close/>
                <a:moveTo>
                  <a:pt x="1307422" y="0"/>
                </a:moveTo>
                <a:lnTo>
                  <a:pt x="1324414" y="0"/>
                </a:lnTo>
                <a:cubicBezTo>
                  <a:pt x="1324414" y="216569"/>
                  <a:pt x="1500141" y="392784"/>
                  <a:pt x="1716115" y="392784"/>
                </a:cubicBezTo>
                <a:lnTo>
                  <a:pt x="1716115" y="409821"/>
                </a:lnTo>
                <a:cubicBezTo>
                  <a:pt x="1490703" y="409821"/>
                  <a:pt x="1307422" y="225948"/>
                  <a:pt x="1307422" y="0"/>
                </a:cubicBezTo>
                <a:close/>
                <a:moveTo>
                  <a:pt x="1400775" y="0"/>
                </a:moveTo>
                <a:lnTo>
                  <a:pt x="1417762" y="0"/>
                </a:lnTo>
                <a:cubicBezTo>
                  <a:pt x="1417762" y="164944"/>
                  <a:pt x="1551619" y="299170"/>
                  <a:pt x="1716109" y="299170"/>
                </a:cubicBezTo>
                <a:lnTo>
                  <a:pt x="1716109" y="316207"/>
                </a:lnTo>
                <a:cubicBezTo>
                  <a:pt x="1542266" y="316207"/>
                  <a:pt x="1400775" y="174322"/>
                  <a:pt x="1400775" y="0"/>
                </a:cubicBezTo>
                <a:close/>
                <a:moveTo>
                  <a:pt x="1494133" y="0"/>
                </a:moveTo>
                <a:lnTo>
                  <a:pt x="1511120" y="0"/>
                </a:lnTo>
                <a:cubicBezTo>
                  <a:pt x="1511120" y="113318"/>
                  <a:pt x="1603017" y="205556"/>
                  <a:pt x="1716109" y="205556"/>
                </a:cubicBezTo>
                <a:lnTo>
                  <a:pt x="1716109" y="222592"/>
                </a:lnTo>
                <a:cubicBezTo>
                  <a:pt x="1593750" y="222592"/>
                  <a:pt x="1494133" y="122783"/>
                  <a:pt x="1494133" y="0"/>
                </a:cubicBezTo>
                <a:close/>
              </a:path>
            </a:pathLst>
          </a:custGeom>
          <a:solidFill>
            <a:schemeClr val="bg1">
              <a:alpha val="99000"/>
            </a:schemeClr>
          </a:solidFill>
          <a:ln w="4723" cap="flat">
            <a:noFill/>
            <a:prstDash val="solid"/>
            <a:miter/>
          </a:ln>
        </p:spPr>
        <p:txBody>
          <a:bodyPr rtlCol="0" anchor="ctr"/>
          <a:lstStyle/>
          <a:p>
            <a:endParaRPr lang="en-US" dirty="0"/>
          </a:p>
        </p:txBody>
      </p:sp>
      <p:sp>
        <p:nvSpPr>
          <p:cNvPr id="17" name="Image 5">
            <a:extLst>
              <a:ext uri="{FF2B5EF4-FFF2-40B4-BE49-F238E27FC236}">
                <a16:creationId xmlns:a16="http://schemas.microsoft.com/office/drawing/2014/main" id="{B9036D42-A06F-E6EE-BB91-8BAF045198BE}"/>
              </a:ext>
              <a:ext uri="{C183D7F6-B498-43B3-948B-1728B52AA6E4}">
                <adec:decorative xmlns:adec="http://schemas.microsoft.com/office/drawing/2017/decorative" val="1"/>
              </a:ext>
            </a:extLst>
          </p:cNvPr>
          <p:cNvSpPr/>
          <p:nvPr userDrawn="1"/>
        </p:nvSpPr>
        <p:spPr>
          <a:xfrm>
            <a:off x="-5568" y="3440504"/>
            <a:ext cx="3443288" cy="3448050"/>
          </a:xfrm>
          <a:custGeom>
            <a:avLst/>
            <a:gdLst>
              <a:gd name="connsiteX0" fmla="*/ 1721644 w 3443288"/>
              <a:gd name="connsiteY0" fmla="*/ 3448051 h 3448050"/>
              <a:gd name="connsiteX1" fmla="*/ 3443288 w 3443288"/>
              <a:gd name="connsiteY1" fmla="*/ 1724025 h 3448050"/>
              <a:gd name="connsiteX2" fmla="*/ 1721644 w 3443288"/>
              <a:gd name="connsiteY2" fmla="*/ 0 h 3448050"/>
              <a:gd name="connsiteX3" fmla="*/ 0 w 3443288"/>
              <a:gd name="connsiteY3" fmla="*/ 1724025 h 3448050"/>
              <a:gd name="connsiteX4" fmla="*/ 1721644 w 3443288"/>
              <a:gd name="connsiteY4" fmla="*/ 3448051 h 3448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3448050">
                <a:moveTo>
                  <a:pt x="1721644" y="3448051"/>
                </a:moveTo>
                <a:cubicBezTo>
                  <a:pt x="2672482" y="3448051"/>
                  <a:pt x="3443288" y="2676178"/>
                  <a:pt x="3443288" y="1724025"/>
                </a:cubicBezTo>
                <a:cubicBezTo>
                  <a:pt x="3443288" y="771873"/>
                  <a:pt x="2672482" y="0"/>
                  <a:pt x="1721644" y="0"/>
                </a:cubicBezTo>
                <a:cubicBezTo>
                  <a:pt x="770806" y="0"/>
                  <a:pt x="0" y="771873"/>
                  <a:pt x="0" y="1724025"/>
                </a:cubicBezTo>
                <a:cubicBezTo>
                  <a:pt x="0" y="2676178"/>
                  <a:pt x="770806" y="3448051"/>
                  <a:pt x="1721644" y="3448051"/>
                </a:cubicBezTo>
                <a:close/>
              </a:path>
            </a:pathLst>
          </a:custGeom>
          <a:solidFill>
            <a:schemeClr val="accent6"/>
          </a:solidFill>
          <a:ln w="4756" cap="flat">
            <a:noFill/>
            <a:prstDash val="solid"/>
            <a:miter/>
          </a:ln>
        </p:spPr>
        <p:txBody>
          <a:bodyPr rtlCol="0" anchor="ctr">
            <a:noAutofit/>
          </a:bodyPr>
          <a:lstStyle/>
          <a:p>
            <a:endParaRPr lang="en-US" dirty="0"/>
          </a:p>
        </p:txBody>
      </p:sp>
      <p:pic>
        <p:nvPicPr>
          <p:cNvPr id="19" name="Image 6">
            <a:extLst>
              <a:ext uri="{FF2B5EF4-FFF2-40B4-BE49-F238E27FC236}">
                <a16:creationId xmlns:a16="http://schemas.microsoft.com/office/drawing/2014/main" id="{86E0540C-3355-A50D-AC61-047B54B70C64}"/>
              </a:ext>
              <a:ext uri="{C183D7F6-B498-43B3-948B-1728B52AA6E4}">
                <adec:decorative xmlns:adec="http://schemas.microsoft.com/office/drawing/2017/decorative" val="1"/>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718457" y="3440504"/>
            <a:ext cx="1719263" cy="1724025"/>
          </a:xfrm>
          <a:prstGeom prst="rect">
            <a:avLst/>
          </a:prstGeom>
        </p:spPr>
      </p:pic>
      <p:sp>
        <p:nvSpPr>
          <p:cNvPr id="16" name="Slide Number Placeholder 2">
            <a:extLst>
              <a:ext uri="{FF2B5EF4-FFF2-40B4-BE49-F238E27FC236}">
                <a16:creationId xmlns:a16="http://schemas.microsoft.com/office/drawing/2014/main" id="{B00F713C-1CC6-5879-0410-95F179D56AD2}"/>
              </a:ext>
            </a:extLst>
          </p:cNvPr>
          <p:cNvSpPr>
            <a:spLocks noGrp="1"/>
          </p:cNvSpPr>
          <p:nvPr>
            <p:ph type="sldNum" sz="quarter" idx="10"/>
          </p:nvPr>
        </p:nvSpPr>
        <p:spPr>
          <a:xfrm>
            <a:off x="10438475" y="457199"/>
            <a:ext cx="987552" cy="471489"/>
          </a:xfrm>
        </p:spPr>
        <p:txBody>
          <a:bodyPr/>
          <a:lstStyle>
            <a:lvl1pPr>
              <a:defRPr sz="1600">
                <a:latin typeface="+mj-lt"/>
              </a:defRPr>
            </a:lvl1pPr>
          </a:lstStyle>
          <a:p>
            <a:fld id="{48F63A3B-78C7-47BE-AE5E-E10140E04643}" type="slidenum">
              <a:rPr lang="en-US" smtClean="0"/>
              <a:pPr/>
              <a:t>‹#›</a:t>
            </a:fld>
            <a:endParaRPr lang="en-US" dirty="0"/>
          </a:p>
        </p:txBody>
      </p:sp>
      <p:sp>
        <p:nvSpPr>
          <p:cNvPr id="2" name="Content Placeholder 2">
            <a:extLst>
              <a:ext uri="{FF2B5EF4-FFF2-40B4-BE49-F238E27FC236}">
                <a16:creationId xmlns:a16="http://schemas.microsoft.com/office/drawing/2014/main" id="{8E40D3F2-4A7A-F909-AC98-0B402B26776E}"/>
              </a:ext>
            </a:extLst>
          </p:cNvPr>
          <p:cNvSpPr>
            <a:spLocks noGrp="1"/>
          </p:cNvSpPr>
          <p:nvPr>
            <p:ph idx="11" hasCustomPrompt="1"/>
          </p:nvPr>
        </p:nvSpPr>
        <p:spPr>
          <a:xfrm>
            <a:off x="4364808" y="3808750"/>
            <a:ext cx="7043618" cy="2233233"/>
          </a:xfrm>
        </p:spPr>
        <p:txBody>
          <a:bodyPr lIns="91440" tIns="0" rIns="91440" bIns="0">
            <a:normAutofit/>
          </a:bodyPr>
          <a:lstStyle>
            <a:lvl1pPr marL="0" indent="0">
              <a:lnSpc>
                <a:spcPct val="100000"/>
              </a:lnSpc>
              <a:spcBef>
                <a:spcPts val="0"/>
              </a:spcBef>
              <a:buNone/>
              <a:defRPr sz="2400"/>
            </a:lvl1pPr>
            <a:lvl2pPr marL="347472">
              <a:lnSpc>
                <a:spcPct val="100000"/>
              </a:lnSpc>
              <a:spcBef>
                <a:spcPts val="0"/>
              </a:spcBef>
              <a:defRPr sz="2400"/>
            </a:lvl2pPr>
            <a:lvl3pPr marL="685800">
              <a:lnSpc>
                <a:spcPct val="100000"/>
              </a:lnSpc>
              <a:spcBef>
                <a:spcPts val="0"/>
              </a:spcBef>
              <a:defRPr sz="2400"/>
            </a:lvl3pPr>
          </a:lstStyle>
          <a:p>
            <a:pPr lvl="0"/>
            <a:r>
              <a:rPr lang="en-US" dirty="0"/>
              <a:t>Click to add text</a:t>
            </a:r>
          </a:p>
          <a:p>
            <a:pPr lvl="1"/>
            <a:r>
              <a:rPr lang="en-US" dirty="0"/>
              <a:t>Second level</a:t>
            </a:r>
          </a:p>
          <a:p>
            <a:pPr lvl="2"/>
            <a:r>
              <a:rPr lang="en-US" dirty="0"/>
              <a:t>Third level</a:t>
            </a:r>
          </a:p>
        </p:txBody>
      </p:sp>
    </p:spTree>
    <p:extLst>
      <p:ext uri="{BB962C8B-B14F-4D97-AF65-F5344CB8AC3E}">
        <p14:creationId xmlns:p14="http://schemas.microsoft.com/office/powerpoint/2010/main" val="31162965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rison 4">
    <p:spTree>
      <p:nvGrpSpPr>
        <p:cNvPr id="1" name=""/>
        <p:cNvGrpSpPr/>
        <p:nvPr/>
      </p:nvGrpSpPr>
      <p:grpSpPr>
        <a:xfrm>
          <a:off x="0" y="0"/>
          <a:ext cx="0" cy="0"/>
          <a:chOff x="0" y="0"/>
          <a:chExt cx="0" cy="0"/>
        </a:xfrm>
      </p:grpSpPr>
      <p:sp>
        <p:nvSpPr>
          <p:cNvPr id="27" name="Freeform 26">
            <a:extLst>
              <a:ext uri="{FF2B5EF4-FFF2-40B4-BE49-F238E27FC236}">
                <a16:creationId xmlns:a16="http://schemas.microsoft.com/office/drawing/2014/main" id="{3C7B0BB3-A5CA-7C72-DC39-AD00EC90964C}"/>
              </a:ext>
              <a:ext uri="{C183D7F6-B498-43B3-948B-1728B52AA6E4}">
                <adec:decorative xmlns:adec="http://schemas.microsoft.com/office/drawing/2017/decorative" val="1"/>
              </a:ext>
            </a:extLst>
          </p:cNvPr>
          <p:cNvSpPr/>
          <p:nvPr userDrawn="1"/>
        </p:nvSpPr>
        <p:spPr>
          <a:xfrm>
            <a:off x="8989454" y="3427336"/>
            <a:ext cx="3202546" cy="3430665"/>
          </a:xfrm>
          <a:custGeom>
            <a:avLst/>
            <a:gdLst>
              <a:gd name="connsiteX0" fmla="*/ 0 w 3202546"/>
              <a:gd name="connsiteY0" fmla="*/ 0 h 3430665"/>
              <a:gd name="connsiteX1" fmla="*/ 3202546 w 3202546"/>
              <a:gd name="connsiteY1" fmla="*/ 0 h 3430665"/>
              <a:gd name="connsiteX2" fmla="*/ 3202546 w 3202546"/>
              <a:gd name="connsiteY2" fmla="*/ 3430665 h 3430665"/>
              <a:gd name="connsiteX3" fmla="*/ 0 w 3202546"/>
              <a:gd name="connsiteY3" fmla="*/ 3430665 h 3430665"/>
            </a:gdLst>
            <a:ahLst/>
            <a:cxnLst>
              <a:cxn ang="0">
                <a:pos x="connsiteX0" y="connsiteY0"/>
              </a:cxn>
              <a:cxn ang="0">
                <a:pos x="connsiteX1" y="connsiteY1"/>
              </a:cxn>
              <a:cxn ang="0">
                <a:pos x="connsiteX2" y="connsiteY2"/>
              </a:cxn>
              <a:cxn ang="0">
                <a:pos x="connsiteX3" y="connsiteY3"/>
              </a:cxn>
            </a:cxnLst>
            <a:rect l="l" t="t" r="r" b="b"/>
            <a:pathLst>
              <a:path w="3202546" h="3430665">
                <a:moveTo>
                  <a:pt x="0" y="0"/>
                </a:moveTo>
                <a:lnTo>
                  <a:pt x="3202546" y="0"/>
                </a:lnTo>
                <a:lnTo>
                  <a:pt x="3202546" y="3430665"/>
                </a:lnTo>
                <a:lnTo>
                  <a:pt x="0" y="3430665"/>
                </a:ln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8" name="Freeform 17">
            <a:extLst>
              <a:ext uri="{FF2B5EF4-FFF2-40B4-BE49-F238E27FC236}">
                <a16:creationId xmlns:a16="http://schemas.microsoft.com/office/drawing/2014/main" id="{07871527-68A5-0A5C-F5A6-A80523BAC92F}"/>
              </a:ext>
              <a:ext uri="{C183D7F6-B498-43B3-948B-1728B52AA6E4}">
                <adec:decorative xmlns:adec="http://schemas.microsoft.com/office/drawing/2017/decorative" val="1"/>
              </a:ext>
            </a:extLst>
          </p:cNvPr>
          <p:cNvSpPr/>
          <p:nvPr userDrawn="1"/>
        </p:nvSpPr>
        <p:spPr>
          <a:xfrm>
            <a:off x="8989454" y="3654149"/>
            <a:ext cx="3202546" cy="3203852"/>
          </a:xfrm>
          <a:custGeom>
            <a:avLst/>
            <a:gdLst>
              <a:gd name="connsiteX0" fmla="*/ 3202546 w 3202546"/>
              <a:gd name="connsiteY0" fmla="*/ 0 h 3203852"/>
              <a:gd name="connsiteX1" fmla="*/ 3202546 w 3202546"/>
              <a:gd name="connsiteY1" fmla="*/ 3203852 h 3203852"/>
              <a:gd name="connsiteX2" fmla="*/ 0 w 3202546"/>
              <a:gd name="connsiteY2" fmla="*/ 3203852 h 3203852"/>
              <a:gd name="connsiteX3" fmla="*/ 0 w 3202546"/>
              <a:gd name="connsiteY3" fmla="*/ 3190718 h 3203852"/>
            </a:gdLst>
            <a:ahLst/>
            <a:cxnLst>
              <a:cxn ang="0">
                <a:pos x="connsiteX0" y="connsiteY0"/>
              </a:cxn>
              <a:cxn ang="0">
                <a:pos x="connsiteX1" y="connsiteY1"/>
              </a:cxn>
              <a:cxn ang="0">
                <a:pos x="connsiteX2" y="connsiteY2"/>
              </a:cxn>
              <a:cxn ang="0">
                <a:pos x="connsiteX3" y="connsiteY3"/>
              </a:cxn>
            </a:cxnLst>
            <a:rect l="l" t="t" r="r" b="b"/>
            <a:pathLst>
              <a:path w="3202546" h="3203852">
                <a:moveTo>
                  <a:pt x="3202546" y="0"/>
                </a:moveTo>
                <a:lnTo>
                  <a:pt x="3202546" y="3203852"/>
                </a:lnTo>
                <a:lnTo>
                  <a:pt x="0" y="3203852"/>
                </a:lnTo>
                <a:lnTo>
                  <a:pt x="0" y="3190718"/>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4" name="Freeform 13">
            <a:extLst>
              <a:ext uri="{FF2B5EF4-FFF2-40B4-BE49-F238E27FC236}">
                <a16:creationId xmlns:a16="http://schemas.microsoft.com/office/drawing/2014/main" id="{CEB118B3-9B06-AD11-738A-7A0651F98B7E}"/>
              </a:ext>
              <a:ext uri="{C183D7F6-B498-43B3-948B-1728B52AA6E4}">
                <adec:decorative xmlns:adec="http://schemas.microsoft.com/office/drawing/2017/decorative" val="1"/>
              </a:ext>
            </a:extLst>
          </p:cNvPr>
          <p:cNvSpPr/>
          <p:nvPr userDrawn="1"/>
        </p:nvSpPr>
        <p:spPr>
          <a:xfrm>
            <a:off x="8989455" y="1"/>
            <a:ext cx="3202545" cy="3437345"/>
          </a:xfrm>
          <a:custGeom>
            <a:avLst/>
            <a:gdLst>
              <a:gd name="connsiteX0" fmla="*/ 0 w 3202545"/>
              <a:gd name="connsiteY0" fmla="*/ 0 h 3437345"/>
              <a:gd name="connsiteX1" fmla="*/ 3202545 w 3202545"/>
              <a:gd name="connsiteY1" fmla="*/ 0 h 3437345"/>
              <a:gd name="connsiteX2" fmla="*/ 3202545 w 3202545"/>
              <a:gd name="connsiteY2" fmla="*/ 3437345 h 3437345"/>
              <a:gd name="connsiteX3" fmla="*/ 0 w 3202545"/>
              <a:gd name="connsiteY3" fmla="*/ 3437345 h 3437345"/>
            </a:gdLst>
            <a:ahLst/>
            <a:cxnLst>
              <a:cxn ang="0">
                <a:pos x="connsiteX0" y="connsiteY0"/>
              </a:cxn>
              <a:cxn ang="0">
                <a:pos x="connsiteX1" y="connsiteY1"/>
              </a:cxn>
              <a:cxn ang="0">
                <a:pos x="connsiteX2" y="connsiteY2"/>
              </a:cxn>
              <a:cxn ang="0">
                <a:pos x="connsiteX3" y="connsiteY3"/>
              </a:cxn>
            </a:cxnLst>
            <a:rect l="l" t="t" r="r" b="b"/>
            <a:pathLst>
              <a:path w="3202545" h="3437345">
                <a:moveTo>
                  <a:pt x="0" y="0"/>
                </a:moveTo>
                <a:lnTo>
                  <a:pt x="3202545" y="0"/>
                </a:lnTo>
                <a:lnTo>
                  <a:pt x="3202545" y="3437345"/>
                </a:lnTo>
                <a:lnTo>
                  <a:pt x="0" y="3437345"/>
                </a:lnTo>
                <a:close/>
              </a:path>
            </a:pathLst>
          </a:custGeom>
          <a:solidFill>
            <a:schemeClr val="accent5"/>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6" name="Freeform 15">
            <a:extLst>
              <a:ext uri="{FF2B5EF4-FFF2-40B4-BE49-F238E27FC236}">
                <a16:creationId xmlns:a16="http://schemas.microsoft.com/office/drawing/2014/main" id="{0EA94262-504E-06F2-F383-E832C37B1250}"/>
              </a:ext>
              <a:ext uri="{C183D7F6-B498-43B3-948B-1728B52AA6E4}">
                <adec:decorative xmlns:adec="http://schemas.microsoft.com/office/drawing/2017/decorative" val="1"/>
              </a:ext>
            </a:extLst>
          </p:cNvPr>
          <p:cNvSpPr/>
          <p:nvPr userDrawn="1"/>
        </p:nvSpPr>
        <p:spPr>
          <a:xfrm>
            <a:off x="8989454" y="6681"/>
            <a:ext cx="3202546" cy="3436477"/>
          </a:xfrm>
          <a:custGeom>
            <a:avLst/>
            <a:gdLst>
              <a:gd name="connsiteX0" fmla="*/ 0 w 3202546"/>
              <a:gd name="connsiteY0" fmla="*/ 0 h 3436477"/>
              <a:gd name="connsiteX1" fmla="*/ 3202546 w 3202546"/>
              <a:gd name="connsiteY1" fmla="*/ 3214418 h 3436477"/>
              <a:gd name="connsiteX2" fmla="*/ 3202546 w 3202546"/>
              <a:gd name="connsiteY2" fmla="*/ 3436477 h 3436477"/>
              <a:gd name="connsiteX3" fmla="*/ 0 w 3202546"/>
              <a:gd name="connsiteY3" fmla="*/ 3436477 h 3436477"/>
            </a:gdLst>
            <a:ahLst/>
            <a:cxnLst>
              <a:cxn ang="0">
                <a:pos x="connsiteX0" y="connsiteY0"/>
              </a:cxn>
              <a:cxn ang="0">
                <a:pos x="connsiteX1" y="connsiteY1"/>
              </a:cxn>
              <a:cxn ang="0">
                <a:pos x="connsiteX2" y="connsiteY2"/>
              </a:cxn>
              <a:cxn ang="0">
                <a:pos x="connsiteX3" y="connsiteY3"/>
              </a:cxn>
            </a:cxnLst>
            <a:rect l="l" t="t" r="r" b="b"/>
            <a:pathLst>
              <a:path w="3202546" h="3436477">
                <a:moveTo>
                  <a:pt x="0" y="0"/>
                </a:moveTo>
                <a:lnTo>
                  <a:pt x="3202546" y="3214418"/>
                </a:lnTo>
                <a:lnTo>
                  <a:pt x="3202546" y="3436477"/>
                </a:lnTo>
                <a:lnTo>
                  <a:pt x="0" y="3436477"/>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0" name="Title 19">
            <a:extLst>
              <a:ext uri="{FF2B5EF4-FFF2-40B4-BE49-F238E27FC236}">
                <a16:creationId xmlns:a16="http://schemas.microsoft.com/office/drawing/2014/main" id="{C26B5661-F583-FA44-8353-161B862E69B1}"/>
              </a:ext>
            </a:extLst>
          </p:cNvPr>
          <p:cNvSpPr>
            <a:spLocks noGrp="1"/>
          </p:cNvSpPr>
          <p:nvPr userDrawn="1">
            <p:ph type="title" hasCustomPrompt="1"/>
          </p:nvPr>
        </p:nvSpPr>
        <p:spPr>
          <a:xfrm>
            <a:off x="914399" y="834635"/>
            <a:ext cx="7796464" cy="1222385"/>
          </a:xfrm>
        </p:spPr>
        <p:txBody>
          <a:bodyPr tIns="0" bIns="0">
            <a:noAutofit/>
          </a:bodyPr>
          <a:lstStyle>
            <a:lvl1pPr algn="l">
              <a:lnSpc>
                <a:spcPct val="100000"/>
              </a:lnSpc>
              <a:defRPr sz="3600"/>
            </a:lvl1pPr>
          </a:lstStyle>
          <a:p>
            <a:r>
              <a:rPr lang="en-US" dirty="0"/>
              <a:t>Click to add title</a:t>
            </a:r>
          </a:p>
        </p:txBody>
      </p:sp>
      <p:sp>
        <p:nvSpPr>
          <p:cNvPr id="19" name="Slide Number Placeholder 2">
            <a:extLst>
              <a:ext uri="{FF2B5EF4-FFF2-40B4-BE49-F238E27FC236}">
                <a16:creationId xmlns:a16="http://schemas.microsoft.com/office/drawing/2014/main" id="{BFBCB81C-7599-87A1-8037-5FB8C374503A}"/>
              </a:ext>
            </a:extLst>
          </p:cNvPr>
          <p:cNvSpPr>
            <a:spLocks noGrp="1"/>
          </p:cNvSpPr>
          <p:nvPr userDrawn="1">
            <p:ph type="sldNum" sz="quarter" idx="10"/>
          </p:nvPr>
        </p:nvSpPr>
        <p:spPr>
          <a:xfrm>
            <a:off x="10438475" y="457199"/>
            <a:ext cx="987552" cy="471489"/>
          </a:xfrm>
        </p:spPr>
        <p:txBody>
          <a:bodyPr/>
          <a:lstStyle>
            <a:lvl1pPr>
              <a:defRPr sz="1600">
                <a:latin typeface="+mj-lt"/>
              </a:defRPr>
            </a:lvl1pPr>
          </a:lstStyle>
          <a:p>
            <a:fld id="{48F63A3B-78C7-47BE-AE5E-E10140E04643}" type="slidenum">
              <a:rPr lang="en-US" smtClean="0"/>
              <a:pPr/>
              <a:t>‹#›</a:t>
            </a:fld>
            <a:endParaRPr lang="en-US" dirty="0"/>
          </a:p>
        </p:txBody>
      </p:sp>
      <p:sp>
        <p:nvSpPr>
          <p:cNvPr id="23" name="Content Placeholder 3">
            <a:extLst>
              <a:ext uri="{FF2B5EF4-FFF2-40B4-BE49-F238E27FC236}">
                <a16:creationId xmlns:a16="http://schemas.microsoft.com/office/drawing/2014/main" id="{6FF02D51-6992-3FED-2A19-92E5AC564CF4}"/>
              </a:ext>
            </a:extLst>
          </p:cNvPr>
          <p:cNvSpPr>
            <a:spLocks noGrp="1"/>
          </p:cNvSpPr>
          <p:nvPr userDrawn="1">
            <p:ph sz="half" idx="2" hasCustomPrompt="1"/>
          </p:nvPr>
        </p:nvSpPr>
        <p:spPr>
          <a:xfrm>
            <a:off x="914400" y="2303028"/>
            <a:ext cx="3283119" cy="3720337"/>
          </a:xfrm>
        </p:spPr>
        <p:txBody>
          <a:bodyPr lIns="91440" tIns="0" rIns="91440" bIns="0">
            <a:normAutofit/>
          </a:bodyPr>
          <a:lstStyle>
            <a:lvl1pPr marL="0" indent="0">
              <a:spcBef>
                <a:spcPts val="1000"/>
              </a:spcBef>
              <a:buNone/>
              <a:defRPr sz="1800"/>
            </a:lvl1pPr>
            <a:lvl2pPr marL="283464" indent="-283464">
              <a:spcBef>
                <a:spcPts val="1000"/>
              </a:spcBef>
              <a:defRPr sz="1800"/>
            </a:lvl2pPr>
            <a:lvl3pPr marL="283464" indent="-283464">
              <a:spcBef>
                <a:spcPts val="1000"/>
              </a:spcBef>
              <a:defRPr sz="1800"/>
            </a:lvl3pPr>
            <a:lvl4pPr marL="283464" indent="-283464">
              <a:spcBef>
                <a:spcPts val="1000"/>
              </a:spcBef>
              <a:defRPr sz="1800"/>
            </a:lvl4pPr>
            <a:lvl5pPr marL="283464" indent="-283464">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5" name="Content Placeholder 5">
            <a:extLst>
              <a:ext uri="{FF2B5EF4-FFF2-40B4-BE49-F238E27FC236}">
                <a16:creationId xmlns:a16="http://schemas.microsoft.com/office/drawing/2014/main" id="{C2762372-3C12-61F8-F131-E4C08A2B1735}"/>
              </a:ext>
            </a:extLst>
          </p:cNvPr>
          <p:cNvSpPr>
            <a:spLocks noGrp="1"/>
          </p:cNvSpPr>
          <p:nvPr userDrawn="1">
            <p:ph sz="quarter" idx="4" hasCustomPrompt="1"/>
          </p:nvPr>
        </p:nvSpPr>
        <p:spPr>
          <a:xfrm>
            <a:off x="4782159" y="2303028"/>
            <a:ext cx="3284951" cy="3720337"/>
          </a:xfrm>
        </p:spPr>
        <p:txBody>
          <a:bodyPr lIns="91440" tIns="0" rIns="91440" bIns="0">
            <a:normAutofit/>
          </a:bodyPr>
          <a:lstStyle>
            <a:lvl1pPr marL="0" indent="0">
              <a:spcBef>
                <a:spcPts val="1000"/>
              </a:spcBef>
              <a:buNone/>
              <a:defRPr sz="1800"/>
            </a:lvl1pPr>
            <a:lvl2pPr marL="283464" indent="-283464">
              <a:spcBef>
                <a:spcPts val="1000"/>
              </a:spcBef>
              <a:defRPr sz="1800"/>
            </a:lvl2pPr>
            <a:lvl3pPr marL="283464" indent="-283464">
              <a:spcBef>
                <a:spcPts val="1000"/>
              </a:spcBef>
              <a:defRPr sz="1800"/>
            </a:lvl3pPr>
            <a:lvl4pPr marL="283464" indent="-283464">
              <a:spcBef>
                <a:spcPts val="1000"/>
              </a:spcBef>
              <a:defRPr sz="1800"/>
            </a:lvl4pPr>
            <a:lvl5pPr marL="283464" indent="-283464">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867332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meline 1">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376CF4B8-1811-BD21-43A7-560AC4724F3B}"/>
              </a:ext>
              <a:ext uri="{C183D7F6-B498-43B3-948B-1728B52AA6E4}">
                <adec:decorative xmlns:adec="http://schemas.microsoft.com/office/drawing/2017/decorative" val="1"/>
              </a:ext>
            </a:extLst>
          </p:cNvPr>
          <p:cNvSpPr/>
          <p:nvPr userDrawn="1"/>
        </p:nvSpPr>
        <p:spPr>
          <a:xfrm>
            <a:off x="-24064" y="-400"/>
            <a:ext cx="12216063" cy="3467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50" dirty="0"/>
          </a:p>
        </p:txBody>
      </p:sp>
      <p:sp>
        <p:nvSpPr>
          <p:cNvPr id="34" name="Rectangle 33">
            <a:extLst>
              <a:ext uri="{FF2B5EF4-FFF2-40B4-BE49-F238E27FC236}">
                <a16:creationId xmlns:a16="http://schemas.microsoft.com/office/drawing/2014/main" id="{30B7B4F0-D3BC-63DF-6429-F771BE5A3270}"/>
              </a:ext>
              <a:ext uri="{C183D7F6-B498-43B3-948B-1728B52AA6E4}">
                <adec:decorative xmlns:adec="http://schemas.microsoft.com/office/drawing/2017/decorative" val="1"/>
              </a:ext>
            </a:extLst>
          </p:cNvPr>
          <p:cNvSpPr/>
          <p:nvPr userDrawn="1"/>
        </p:nvSpPr>
        <p:spPr>
          <a:xfrm>
            <a:off x="443346" y="420493"/>
            <a:ext cx="11305309" cy="602672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2" name="Title 1">
            <a:extLst>
              <a:ext uri="{FF2B5EF4-FFF2-40B4-BE49-F238E27FC236}">
                <a16:creationId xmlns:a16="http://schemas.microsoft.com/office/drawing/2014/main" id="{A65C6DDD-D2BB-0153-0F53-9F7C17BDFD2B}"/>
              </a:ext>
            </a:extLst>
          </p:cNvPr>
          <p:cNvSpPr>
            <a:spLocks noGrp="1"/>
          </p:cNvSpPr>
          <p:nvPr>
            <p:ph type="title" hasCustomPrompt="1"/>
          </p:nvPr>
        </p:nvSpPr>
        <p:spPr>
          <a:xfrm>
            <a:off x="914400" y="965393"/>
            <a:ext cx="7631709" cy="1091627"/>
          </a:xfrm>
        </p:spPr>
        <p:txBody>
          <a:bodyPr tIns="0" bIns="0"/>
          <a:lstStyle>
            <a:lvl1pPr algn="l">
              <a:lnSpc>
                <a:spcPct val="100000"/>
              </a:lnSpc>
              <a:defRPr sz="3600">
                <a:solidFill>
                  <a:schemeClr val="accent6"/>
                </a:solidFill>
              </a:defRPr>
            </a:lvl1pPr>
          </a:lstStyle>
          <a:p>
            <a:r>
              <a:rPr lang="en-US" dirty="0"/>
              <a:t>Click to add title</a:t>
            </a:r>
          </a:p>
        </p:txBody>
      </p:sp>
      <p:sp>
        <p:nvSpPr>
          <p:cNvPr id="5" name="Content Placeholder 2">
            <a:extLst>
              <a:ext uri="{FF2B5EF4-FFF2-40B4-BE49-F238E27FC236}">
                <a16:creationId xmlns:a16="http://schemas.microsoft.com/office/drawing/2014/main" id="{0AADE444-940A-5A34-8C49-4F15BC33EEC7}"/>
              </a:ext>
            </a:extLst>
          </p:cNvPr>
          <p:cNvSpPr>
            <a:spLocks noGrp="1"/>
          </p:cNvSpPr>
          <p:nvPr>
            <p:ph sz="half" idx="15" hasCustomPrompt="1"/>
          </p:nvPr>
        </p:nvSpPr>
        <p:spPr>
          <a:xfrm>
            <a:off x="914400" y="2303028"/>
            <a:ext cx="3283119" cy="4144192"/>
          </a:xfrm>
        </p:spPr>
        <p:txBody>
          <a:bodyPr lIns="91440" tIns="0" rIns="91440" bIns="0">
            <a:normAutofit/>
          </a:bodyPr>
          <a:lstStyle>
            <a:lvl1pPr marL="457200" indent="-457200">
              <a:spcBef>
                <a:spcPts val="1000"/>
              </a:spcBef>
              <a:buFont typeface="+mj-lt"/>
              <a:buAutoNum type="arabicPeriod"/>
              <a:defRPr sz="1800"/>
            </a:lvl1pPr>
            <a:lvl2pPr marL="745236" indent="-342900">
              <a:spcBef>
                <a:spcPts val="1000"/>
              </a:spcBef>
              <a:buFont typeface="+mj-lt"/>
              <a:buAutoNum type="alphaLcPeriod"/>
              <a:defRPr sz="1800"/>
            </a:lvl2pPr>
            <a:lvl3pPr marL="1202436" indent="-342900">
              <a:spcBef>
                <a:spcPts val="1000"/>
              </a:spcBef>
              <a:buFont typeface="+mj-lt"/>
              <a:buAutoNum type="arabicParenR"/>
              <a:defRPr sz="1800"/>
            </a:lvl3pPr>
            <a:lvl4pPr marL="1659636" indent="-342900">
              <a:spcBef>
                <a:spcPts val="1000"/>
              </a:spcBef>
              <a:buFont typeface="+mj-lt"/>
              <a:buAutoNum type="alphaLcParenR"/>
              <a:defRPr sz="1800"/>
            </a:lvl4pPr>
            <a:lvl5pPr indent="-283464">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p:txBody>
      </p:sp>
      <p:sp>
        <p:nvSpPr>
          <p:cNvPr id="3" name="Content Placeholder 2">
            <a:extLst>
              <a:ext uri="{FF2B5EF4-FFF2-40B4-BE49-F238E27FC236}">
                <a16:creationId xmlns:a16="http://schemas.microsoft.com/office/drawing/2014/main" id="{97A79FCB-9A9F-6B60-A95C-FCF020598DE3}"/>
              </a:ext>
            </a:extLst>
          </p:cNvPr>
          <p:cNvSpPr>
            <a:spLocks noGrp="1"/>
          </p:cNvSpPr>
          <p:nvPr>
            <p:ph sz="half" idx="1" hasCustomPrompt="1"/>
          </p:nvPr>
        </p:nvSpPr>
        <p:spPr>
          <a:xfrm>
            <a:off x="4782159" y="2303028"/>
            <a:ext cx="3763950" cy="4144192"/>
          </a:xfrm>
        </p:spPr>
        <p:txBody>
          <a:bodyPr lIns="91440" tIns="0" rIns="91440" bIns="0">
            <a:normAutofit/>
          </a:bodyPr>
          <a:lstStyle>
            <a:lvl1pPr marL="0" indent="0">
              <a:spcBef>
                <a:spcPts val="1000"/>
              </a:spcBef>
              <a:buNone/>
              <a:defRPr sz="1800"/>
            </a:lvl1pPr>
            <a:lvl2pPr indent="-283464">
              <a:spcBef>
                <a:spcPts val="1000"/>
              </a:spcBef>
              <a:defRPr sz="1800"/>
            </a:lvl2pPr>
            <a:lvl3pPr indent="-283464">
              <a:spcBef>
                <a:spcPts val="1000"/>
              </a:spcBef>
              <a:defRPr sz="1800"/>
            </a:lvl3pPr>
            <a:lvl4pPr indent="-283464">
              <a:spcBef>
                <a:spcPts val="1000"/>
              </a:spcBef>
              <a:defRPr sz="1800"/>
            </a:lvl4pPr>
            <a:lvl5pPr indent="-283464">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1" name="Picture Placeholder 30">
            <a:extLst>
              <a:ext uri="{FF2B5EF4-FFF2-40B4-BE49-F238E27FC236}">
                <a16:creationId xmlns:a16="http://schemas.microsoft.com/office/drawing/2014/main" id="{2912B88E-830A-AD4C-378F-46EF5F77950C}"/>
              </a:ext>
            </a:extLst>
          </p:cNvPr>
          <p:cNvSpPr>
            <a:spLocks noGrp="1"/>
          </p:cNvSpPr>
          <p:nvPr>
            <p:ph type="pic" sz="quarter" idx="14" hasCustomPrompt="1"/>
          </p:nvPr>
        </p:nvSpPr>
        <p:spPr>
          <a:xfrm>
            <a:off x="8989454" y="965393"/>
            <a:ext cx="3202545" cy="5892607"/>
          </a:xfrm>
          <a:custGeom>
            <a:avLst/>
            <a:gdLst>
              <a:gd name="connsiteX0" fmla="*/ 0 w 3202545"/>
              <a:gd name="connsiteY0" fmla="*/ 0 h 6023366"/>
              <a:gd name="connsiteX1" fmla="*/ 3202545 w 3202545"/>
              <a:gd name="connsiteY1" fmla="*/ 0 h 6023366"/>
              <a:gd name="connsiteX2" fmla="*/ 3202545 w 3202545"/>
              <a:gd name="connsiteY2" fmla="*/ 3165406 h 6023366"/>
              <a:gd name="connsiteX3" fmla="*/ 2923656 w 3202545"/>
              <a:gd name="connsiteY3" fmla="*/ 3179481 h 6023366"/>
              <a:gd name="connsiteX4" fmla="*/ 364096 w 3202545"/>
              <a:gd name="connsiteY4" fmla="*/ 6016124 h 6023366"/>
              <a:gd name="connsiteX5" fmla="*/ 364096 w 3202545"/>
              <a:gd name="connsiteY5" fmla="*/ 6023364 h 6023366"/>
              <a:gd name="connsiteX6" fmla="*/ 1231541 w 3202545"/>
              <a:gd name="connsiteY6" fmla="*/ 6023364 h 6023366"/>
              <a:gd name="connsiteX7" fmla="*/ 1241636 w 3202545"/>
              <a:gd name="connsiteY7" fmla="*/ 5822974 h 6023366"/>
              <a:gd name="connsiteX8" fmla="*/ 3012253 w 3202545"/>
              <a:gd name="connsiteY8" fmla="*/ 4042481 h 6023366"/>
              <a:gd name="connsiteX9" fmla="*/ 3202545 w 3202545"/>
              <a:gd name="connsiteY9" fmla="*/ 4032784 h 6023366"/>
              <a:gd name="connsiteX10" fmla="*/ 3202545 w 3202545"/>
              <a:gd name="connsiteY10" fmla="*/ 4033098 h 6023366"/>
              <a:gd name="connsiteX11" fmla="*/ 3012291 w 3202545"/>
              <a:gd name="connsiteY11" fmla="*/ 4042794 h 6023366"/>
              <a:gd name="connsiteX12" fmla="*/ 1242011 w 3202545"/>
              <a:gd name="connsiteY12" fmla="*/ 5823008 h 6023366"/>
              <a:gd name="connsiteX13" fmla="*/ 1231918 w 3202545"/>
              <a:gd name="connsiteY13" fmla="*/ 6023365 h 6023366"/>
              <a:gd name="connsiteX14" fmla="*/ 3202545 w 3202545"/>
              <a:gd name="connsiteY14" fmla="*/ 6023365 h 6023366"/>
              <a:gd name="connsiteX15" fmla="*/ 3202545 w 3202545"/>
              <a:gd name="connsiteY15" fmla="*/ 6023366 h 6023366"/>
              <a:gd name="connsiteX16" fmla="*/ 0 w 3202545"/>
              <a:gd name="connsiteY16" fmla="*/ 6023366 h 6023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202545" h="6023366">
                <a:moveTo>
                  <a:pt x="0" y="0"/>
                </a:moveTo>
                <a:lnTo>
                  <a:pt x="3202545" y="0"/>
                </a:lnTo>
                <a:lnTo>
                  <a:pt x="3202545" y="3165406"/>
                </a:lnTo>
                <a:lnTo>
                  <a:pt x="2923656" y="3179481"/>
                </a:lnTo>
                <a:cubicBezTo>
                  <a:pt x="1485615" y="3325450"/>
                  <a:pt x="364096" y="4539349"/>
                  <a:pt x="364096" y="6016124"/>
                </a:cubicBezTo>
                <a:lnTo>
                  <a:pt x="364096" y="6023364"/>
                </a:lnTo>
                <a:lnTo>
                  <a:pt x="1231541" y="6023364"/>
                </a:lnTo>
                <a:lnTo>
                  <a:pt x="1241636" y="5822974"/>
                </a:lnTo>
                <a:cubicBezTo>
                  <a:pt x="1336361" y="4887576"/>
                  <a:pt x="2077946" y="4138236"/>
                  <a:pt x="3012253" y="4042481"/>
                </a:cubicBezTo>
                <a:lnTo>
                  <a:pt x="3202545" y="4032784"/>
                </a:lnTo>
                <a:lnTo>
                  <a:pt x="3202545" y="4033098"/>
                </a:lnTo>
                <a:lnTo>
                  <a:pt x="3012291" y="4042794"/>
                </a:lnTo>
                <a:cubicBezTo>
                  <a:pt x="2078162" y="4138534"/>
                  <a:pt x="1336718" y="4887757"/>
                  <a:pt x="1242011" y="5823008"/>
                </a:cubicBezTo>
                <a:lnTo>
                  <a:pt x="1231918" y="6023365"/>
                </a:lnTo>
                <a:lnTo>
                  <a:pt x="3202545" y="6023365"/>
                </a:lnTo>
                <a:lnTo>
                  <a:pt x="3202545" y="6023366"/>
                </a:lnTo>
                <a:lnTo>
                  <a:pt x="0" y="6023366"/>
                </a:lnTo>
                <a:close/>
              </a:path>
            </a:pathLst>
          </a:custGeom>
          <a:solidFill>
            <a:schemeClr val="accent4"/>
          </a:solidFill>
        </p:spPr>
        <p:txBody>
          <a:bodyPr wrap="square">
            <a:noAutofit/>
          </a:bodyPr>
          <a:lstStyle>
            <a:lvl1pPr marL="0" indent="0">
              <a:buNone/>
              <a:defRPr sz="1800"/>
            </a:lvl1pPr>
          </a:lstStyle>
          <a:p>
            <a:pPr lvl="0"/>
            <a:r>
              <a:rPr lang="en-US" dirty="0"/>
              <a:t>Click to add picture</a:t>
            </a:r>
          </a:p>
        </p:txBody>
      </p:sp>
      <p:grpSp>
        <p:nvGrpSpPr>
          <p:cNvPr id="32" name="Group 31">
            <a:extLst>
              <a:ext uri="{FF2B5EF4-FFF2-40B4-BE49-F238E27FC236}">
                <a16:creationId xmlns:a16="http://schemas.microsoft.com/office/drawing/2014/main" id="{B9152F76-E42E-3D76-6BDB-2FA0D69216AD}"/>
              </a:ext>
              <a:ext uri="{C183D7F6-B498-43B3-948B-1728B52AA6E4}">
                <adec:decorative xmlns:adec="http://schemas.microsoft.com/office/drawing/2017/decorative" val="1"/>
              </a:ext>
            </a:extLst>
          </p:cNvPr>
          <p:cNvGrpSpPr/>
          <p:nvPr userDrawn="1"/>
        </p:nvGrpSpPr>
        <p:grpSpPr>
          <a:xfrm>
            <a:off x="9353550" y="4000041"/>
            <a:ext cx="2838450" cy="2857959"/>
            <a:chOff x="12797096" y="4000041"/>
            <a:chExt cx="2838450" cy="2857959"/>
          </a:xfrm>
        </p:grpSpPr>
        <p:sp>
          <p:nvSpPr>
            <p:cNvPr id="20" name="Freeform: Shape 28">
              <a:extLst>
                <a:ext uri="{FF2B5EF4-FFF2-40B4-BE49-F238E27FC236}">
                  <a16:creationId xmlns:a16="http://schemas.microsoft.com/office/drawing/2014/main" id="{ED0348C7-D83F-0AD7-2539-41219A795693}"/>
                </a:ext>
                <a:ext uri="{C183D7F6-B498-43B3-948B-1728B52AA6E4}">
                  <adec:decorative xmlns:adec="http://schemas.microsoft.com/office/drawing/2017/decorative" val="1"/>
                </a:ext>
              </a:extLst>
            </p:cNvPr>
            <p:cNvSpPr/>
            <p:nvPr userDrawn="1"/>
          </p:nvSpPr>
          <p:spPr>
            <a:xfrm rot="10800000">
              <a:off x="12797096" y="4000041"/>
              <a:ext cx="2838450" cy="2857958"/>
            </a:xfrm>
            <a:custGeom>
              <a:avLst/>
              <a:gdLst>
                <a:gd name="connsiteX0" fmla="*/ 1971005 w 2838450"/>
                <a:gd name="connsiteY0" fmla="*/ 0 h 2857958"/>
                <a:gd name="connsiteX1" fmla="*/ 2838450 w 2838450"/>
                <a:gd name="connsiteY1" fmla="*/ 0 h 2857958"/>
                <a:gd name="connsiteX2" fmla="*/ 2838450 w 2838450"/>
                <a:gd name="connsiteY2" fmla="*/ 7240 h 2857958"/>
                <a:gd name="connsiteX3" fmla="*/ 278890 w 2838450"/>
                <a:gd name="connsiteY3" fmla="*/ 2843883 h 2857958"/>
                <a:gd name="connsiteX4" fmla="*/ 0 w 2838450"/>
                <a:gd name="connsiteY4" fmla="*/ 2857958 h 2857958"/>
                <a:gd name="connsiteX5" fmla="*/ 0 w 2838450"/>
                <a:gd name="connsiteY5" fmla="*/ 1990580 h 2857958"/>
                <a:gd name="connsiteX6" fmla="*/ 190293 w 2838450"/>
                <a:gd name="connsiteY6" fmla="*/ 1980883 h 2857958"/>
                <a:gd name="connsiteX7" fmla="*/ 1960910 w 2838450"/>
                <a:gd name="connsiteY7" fmla="*/ 200390 h 2857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38450" h="2857958">
                  <a:moveTo>
                    <a:pt x="1971005" y="0"/>
                  </a:moveTo>
                  <a:lnTo>
                    <a:pt x="2838450" y="0"/>
                  </a:lnTo>
                  <a:lnTo>
                    <a:pt x="2838450" y="7240"/>
                  </a:lnTo>
                  <a:cubicBezTo>
                    <a:pt x="2838450" y="1484015"/>
                    <a:pt x="1716931" y="2697914"/>
                    <a:pt x="278890" y="2843883"/>
                  </a:cubicBezTo>
                  <a:lnTo>
                    <a:pt x="0" y="2857958"/>
                  </a:lnTo>
                  <a:lnTo>
                    <a:pt x="0" y="1990580"/>
                  </a:lnTo>
                  <a:lnTo>
                    <a:pt x="190293" y="1980883"/>
                  </a:lnTo>
                  <a:cubicBezTo>
                    <a:pt x="1124600" y="1885128"/>
                    <a:pt x="1866185" y="1135788"/>
                    <a:pt x="1960910" y="200390"/>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lvl="0"/>
              <a:endParaRPr lang="en-US" dirty="0"/>
            </a:p>
          </p:txBody>
        </p:sp>
        <p:sp>
          <p:nvSpPr>
            <p:cNvPr id="21" name="Freeform: Shape 25">
              <a:extLst>
                <a:ext uri="{FF2B5EF4-FFF2-40B4-BE49-F238E27FC236}">
                  <a16:creationId xmlns:a16="http://schemas.microsoft.com/office/drawing/2014/main" id="{E911AA2D-BE77-278D-CD2E-2EB3E180F3B8}"/>
                </a:ext>
                <a:ext uri="{C183D7F6-B498-43B3-948B-1728B52AA6E4}">
                  <adec:decorative xmlns:adec="http://schemas.microsoft.com/office/drawing/2017/decorative" val="1"/>
                </a:ext>
              </a:extLst>
            </p:cNvPr>
            <p:cNvSpPr/>
            <p:nvPr userDrawn="1"/>
          </p:nvSpPr>
          <p:spPr>
            <a:xfrm rot="10800000">
              <a:off x="13664918" y="4867733"/>
              <a:ext cx="1970627" cy="1990267"/>
            </a:xfrm>
            <a:custGeom>
              <a:avLst/>
              <a:gdLst>
                <a:gd name="connsiteX0" fmla="*/ 0 w 1970627"/>
                <a:gd name="connsiteY0" fmla="*/ 0 h 1990267"/>
                <a:gd name="connsiteX1" fmla="*/ 1970627 w 1970627"/>
                <a:gd name="connsiteY1" fmla="*/ 0 h 1990267"/>
                <a:gd name="connsiteX2" fmla="*/ 1960534 w 1970627"/>
                <a:gd name="connsiteY2" fmla="*/ 200357 h 1990267"/>
                <a:gd name="connsiteX3" fmla="*/ 190254 w 1970627"/>
                <a:gd name="connsiteY3" fmla="*/ 1980571 h 1990267"/>
                <a:gd name="connsiteX4" fmla="*/ 0 w 1970627"/>
                <a:gd name="connsiteY4" fmla="*/ 1990267 h 19902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0627" h="1990267">
                  <a:moveTo>
                    <a:pt x="0" y="0"/>
                  </a:moveTo>
                  <a:lnTo>
                    <a:pt x="1970627" y="0"/>
                  </a:lnTo>
                  <a:lnTo>
                    <a:pt x="1960534" y="200357"/>
                  </a:lnTo>
                  <a:cubicBezTo>
                    <a:pt x="1865827" y="1135608"/>
                    <a:pt x="1124383" y="1884831"/>
                    <a:pt x="190254" y="1980571"/>
                  </a:cubicBezTo>
                  <a:lnTo>
                    <a:pt x="0" y="1990267"/>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2" name="Freeform: Shape 15">
              <a:extLst>
                <a:ext uri="{FF2B5EF4-FFF2-40B4-BE49-F238E27FC236}">
                  <a16:creationId xmlns:a16="http://schemas.microsoft.com/office/drawing/2014/main" id="{B6CE0BA6-C0FD-AC39-6C31-8477E0CAFDB0}"/>
                </a:ext>
                <a:ext uri="{C183D7F6-B498-43B3-948B-1728B52AA6E4}">
                  <adec:decorative xmlns:adec="http://schemas.microsoft.com/office/drawing/2017/decorative" val="1"/>
                </a:ext>
              </a:extLst>
            </p:cNvPr>
            <p:cNvSpPr/>
            <p:nvPr userDrawn="1"/>
          </p:nvSpPr>
          <p:spPr>
            <a:xfrm rot="10800000">
              <a:off x="14632096" y="5844983"/>
              <a:ext cx="1003449" cy="1013015"/>
            </a:xfrm>
            <a:custGeom>
              <a:avLst/>
              <a:gdLst>
                <a:gd name="connsiteX0" fmla="*/ 0 w 1003449"/>
                <a:gd name="connsiteY0" fmla="*/ 0 h 1013015"/>
                <a:gd name="connsiteX1" fmla="*/ 1003449 w 1003449"/>
                <a:gd name="connsiteY1" fmla="*/ 0 h 1013015"/>
                <a:gd name="connsiteX2" fmla="*/ 998306 w 1003449"/>
                <a:gd name="connsiteY2" fmla="*/ 100639 h 1013015"/>
                <a:gd name="connsiteX3" fmla="*/ 90663 w 1003449"/>
                <a:gd name="connsiteY3" fmla="*/ 1008380 h 1013015"/>
                <a:gd name="connsiteX4" fmla="*/ 0 w 1003449"/>
                <a:gd name="connsiteY4" fmla="*/ 1013015 h 1013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3449" h="1013015">
                  <a:moveTo>
                    <a:pt x="0" y="0"/>
                  </a:moveTo>
                  <a:lnTo>
                    <a:pt x="1003449" y="0"/>
                  </a:lnTo>
                  <a:lnTo>
                    <a:pt x="998306" y="100639"/>
                  </a:lnTo>
                  <a:cubicBezTo>
                    <a:pt x="949402" y="576784"/>
                    <a:pt x="566756" y="959471"/>
                    <a:pt x="90663" y="1008380"/>
                  </a:cubicBezTo>
                  <a:lnTo>
                    <a:pt x="0" y="1013015"/>
                  </a:ln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3" name="Image 2">
              <a:extLst>
                <a:ext uri="{FF2B5EF4-FFF2-40B4-BE49-F238E27FC236}">
                  <a16:creationId xmlns:a16="http://schemas.microsoft.com/office/drawing/2014/main" id="{666AD1A4-36DE-12F3-BB78-BA678A59572C}"/>
                </a:ext>
                <a:ext uri="{C183D7F6-B498-43B3-948B-1728B52AA6E4}">
                  <adec:decorative xmlns:adec="http://schemas.microsoft.com/office/drawing/2017/decorative" val="1"/>
                </a:ext>
              </a:extLst>
            </p:cNvPr>
            <p:cNvSpPr/>
            <p:nvPr userDrawn="1"/>
          </p:nvSpPr>
          <p:spPr>
            <a:xfrm rot="10800000">
              <a:off x="13402193" y="5492845"/>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grpSp>
      <p:sp>
        <p:nvSpPr>
          <p:cNvPr id="44" name="Slide Number Placeholder 2">
            <a:extLst>
              <a:ext uri="{FF2B5EF4-FFF2-40B4-BE49-F238E27FC236}">
                <a16:creationId xmlns:a16="http://schemas.microsoft.com/office/drawing/2014/main" id="{79071EEC-EAD1-8B22-009A-68E74589AA8D}"/>
              </a:ext>
            </a:extLst>
          </p:cNvPr>
          <p:cNvSpPr>
            <a:spLocks noGrp="1"/>
          </p:cNvSpPr>
          <p:nvPr>
            <p:ph type="sldNum" sz="quarter" idx="10"/>
          </p:nvPr>
        </p:nvSpPr>
        <p:spPr>
          <a:xfrm>
            <a:off x="10358437" y="457199"/>
            <a:ext cx="1067589" cy="471489"/>
          </a:xfrm>
        </p:spPr>
        <p:txBody>
          <a:bodyPr/>
          <a:lstStyle>
            <a:lvl1pPr>
              <a:defRPr sz="1600">
                <a:latin typeface="+mj-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31836204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ummary 2">
    <p:spTree>
      <p:nvGrpSpPr>
        <p:cNvPr id="1" name=""/>
        <p:cNvGrpSpPr/>
        <p:nvPr/>
      </p:nvGrpSpPr>
      <p:grpSpPr>
        <a:xfrm>
          <a:off x="0" y="0"/>
          <a:ext cx="0" cy="0"/>
          <a:chOff x="0" y="0"/>
          <a:chExt cx="0" cy="0"/>
        </a:xfrm>
      </p:grpSpPr>
      <p:sp>
        <p:nvSpPr>
          <p:cNvPr id="5" name="Freeform 4">
            <a:extLst>
              <a:ext uri="{FF2B5EF4-FFF2-40B4-BE49-F238E27FC236}">
                <a16:creationId xmlns:a16="http://schemas.microsoft.com/office/drawing/2014/main" id="{28259CF0-6BC5-3693-6F49-C4489C07C317}"/>
              </a:ext>
              <a:ext uri="{C183D7F6-B498-43B3-948B-1728B52AA6E4}">
                <adec:decorative xmlns:adec="http://schemas.microsoft.com/office/drawing/2017/decorative" val="1"/>
              </a:ext>
            </a:extLst>
          </p:cNvPr>
          <p:cNvSpPr/>
          <p:nvPr/>
        </p:nvSpPr>
        <p:spPr>
          <a:xfrm>
            <a:off x="8989454" y="-2546"/>
            <a:ext cx="3202546" cy="3441072"/>
          </a:xfrm>
          <a:custGeom>
            <a:avLst/>
            <a:gdLst>
              <a:gd name="connsiteX0" fmla="*/ 3202546 w 3202546"/>
              <a:gd name="connsiteY0" fmla="*/ 0 h 3441072"/>
              <a:gd name="connsiteX1" fmla="*/ 3202546 w 3202546"/>
              <a:gd name="connsiteY1" fmla="*/ 3441072 h 3441072"/>
              <a:gd name="connsiteX2" fmla="*/ 0 w 3202546"/>
              <a:gd name="connsiteY2" fmla="*/ 3441072 h 3441072"/>
              <a:gd name="connsiteX3" fmla="*/ 3082686 w 3202546"/>
              <a:gd name="connsiteY3" fmla="*/ 6086 h 3441072"/>
            </a:gdLst>
            <a:ahLst/>
            <a:cxnLst>
              <a:cxn ang="0">
                <a:pos x="connsiteX0" y="connsiteY0"/>
              </a:cxn>
              <a:cxn ang="0">
                <a:pos x="connsiteX1" y="connsiteY1"/>
              </a:cxn>
              <a:cxn ang="0">
                <a:pos x="connsiteX2" y="connsiteY2"/>
              </a:cxn>
              <a:cxn ang="0">
                <a:pos x="connsiteX3" y="connsiteY3"/>
              </a:cxn>
            </a:cxnLst>
            <a:rect l="l" t="t" r="r" b="b"/>
            <a:pathLst>
              <a:path w="3202546" h="3441072">
                <a:moveTo>
                  <a:pt x="3202546" y="0"/>
                </a:moveTo>
                <a:lnTo>
                  <a:pt x="3202546" y="3441072"/>
                </a:lnTo>
                <a:lnTo>
                  <a:pt x="0" y="3441072"/>
                </a:lnTo>
                <a:cubicBezTo>
                  <a:pt x="0" y="1653352"/>
                  <a:pt x="1351216" y="182908"/>
                  <a:pt x="3082686" y="6086"/>
                </a:cubicBezTo>
                <a:close/>
              </a:path>
            </a:pathLst>
          </a:custGeom>
          <a:solidFill>
            <a:schemeClr val="accent1"/>
          </a:solidFill>
          <a:ln w="4756" cap="flat">
            <a:noFill/>
            <a:prstDash val="solid"/>
            <a:miter/>
          </a:ln>
        </p:spPr>
        <p:txBody>
          <a:bodyPr wrap="square" rtlCol="0" anchor="ctr">
            <a:noAutofit/>
          </a:bodyPr>
          <a:lstStyle/>
          <a:p>
            <a:endParaRPr lang="en-US" dirty="0"/>
          </a:p>
        </p:txBody>
      </p:sp>
      <p:sp>
        <p:nvSpPr>
          <p:cNvPr id="26" name="Image 4">
            <a:extLst>
              <a:ext uri="{FF2B5EF4-FFF2-40B4-BE49-F238E27FC236}">
                <a16:creationId xmlns:a16="http://schemas.microsoft.com/office/drawing/2014/main" id="{9019DA73-2516-F3D2-ECDB-620C90483DB3}"/>
              </a:ext>
              <a:ext uri="{C183D7F6-B498-43B3-948B-1728B52AA6E4}">
                <adec:decorative xmlns:adec="http://schemas.microsoft.com/office/drawing/2017/decorative" val="1"/>
              </a:ext>
            </a:extLst>
          </p:cNvPr>
          <p:cNvSpPr/>
          <p:nvPr/>
        </p:nvSpPr>
        <p:spPr>
          <a:xfrm flipV="1">
            <a:off x="9991725" y="1247775"/>
            <a:ext cx="2200275" cy="2181225"/>
          </a:xfrm>
          <a:custGeom>
            <a:avLst/>
            <a:gdLst>
              <a:gd name="connsiteX0" fmla="*/ 0 w 2200275"/>
              <a:gd name="connsiteY0" fmla="*/ 0 h 2181225"/>
              <a:gd name="connsiteX1" fmla="*/ 2200275 w 2200275"/>
              <a:gd name="connsiteY1" fmla="*/ 2181225 h 2181225"/>
              <a:gd name="connsiteX2" fmla="*/ 2200275 w 2200275"/>
              <a:gd name="connsiteY2" fmla="*/ 0 h 2181225"/>
              <a:gd name="connsiteX3" fmla="*/ 0 w 2200275"/>
              <a:gd name="connsiteY3" fmla="*/ 0 h 2181225"/>
            </a:gdLst>
            <a:ahLst/>
            <a:cxnLst>
              <a:cxn ang="0">
                <a:pos x="connsiteX0" y="connsiteY0"/>
              </a:cxn>
              <a:cxn ang="0">
                <a:pos x="connsiteX1" y="connsiteY1"/>
              </a:cxn>
              <a:cxn ang="0">
                <a:pos x="connsiteX2" y="connsiteY2"/>
              </a:cxn>
              <a:cxn ang="0">
                <a:pos x="connsiteX3" y="connsiteY3"/>
              </a:cxn>
            </a:cxnLst>
            <a:rect l="l" t="t" r="r" b="b"/>
            <a:pathLst>
              <a:path w="2200275" h="2181225">
                <a:moveTo>
                  <a:pt x="0" y="0"/>
                </a:moveTo>
                <a:cubicBezTo>
                  <a:pt x="0" y="1204689"/>
                  <a:pt x="985061" y="2181225"/>
                  <a:pt x="2200275" y="2181225"/>
                </a:cubicBezTo>
                <a:lnTo>
                  <a:pt x="2200275" y="0"/>
                </a:lnTo>
                <a:lnTo>
                  <a:pt x="0" y="0"/>
                </a:lnTo>
                <a:close/>
              </a:path>
            </a:pathLst>
          </a:custGeom>
          <a:solidFill>
            <a:schemeClr val="accent4"/>
          </a:solidFill>
          <a:ln w="4763" cap="flat">
            <a:noFill/>
            <a:prstDash val="solid"/>
            <a:miter/>
          </a:ln>
        </p:spPr>
        <p:txBody>
          <a:bodyPr rtlCol="0" anchor="ctr"/>
          <a:lstStyle/>
          <a:p>
            <a:endParaRPr lang="en-US" dirty="0"/>
          </a:p>
        </p:txBody>
      </p:sp>
      <p:sp>
        <p:nvSpPr>
          <p:cNvPr id="14" name="Freeform 13">
            <a:extLst>
              <a:ext uri="{FF2B5EF4-FFF2-40B4-BE49-F238E27FC236}">
                <a16:creationId xmlns:a16="http://schemas.microsoft.com/office/drawing/2014/main" id="{5665DA82-D253-8EC5-5DFB-F0266ED9FBB4}"/>
              </a:ext>
              <a:ext uri="{C183D7F6-B498-43B3-948B-1728B52AA6E4}">
                <adec:decorative xmlns:adec="http://schemas.microsoft.com/office/drawing/2017/decorative" val="1"/>
              </a:ext>
            </a:extLst>
          </p:cNvPr>
          <p:cNvSpPr/>
          <p:nvPr/>
        </p:nvSpPr>
        <p:spPr>
          <a:xfrm flipV="1">
            <a:off x="-20086" y="5331514"/>
            <a:ext cx="2148416" cy="1526486"/>
          </a:xfrm>
          <a:custGeom>
            <a:avLst/>
            <a:gdLst>
              <a:gd name="connsiteX0" fmla="*/ 0 w 2148416"/>
              <a:gd name="connsiteY0" fmla="*/ 1526486 h 1526486"/>
              <a:gd name="connsiteX1" fmla="*/ 2098930 w 2148416"/>
              <a:gd name="connsiteY1" fmla="*/ 135201 h 1526486"/>
              <a:gd name="connsiteX2" fmla="*/ 2148416 w 2148416"/>
              <a:gd name="connsiteY2" fmla="*/ 0 h 1526486"/>
              <a:gd name="connsiteX3" fmla="*/ 0 w 2148416"/>
              <a:gd name="connsiteY3" fmla="*/ 0 h 1526486"/>
            </a:gdLst>
            <a:ahLst/>
            <a:cxnLst>
              <a:cxn ang="0">
                <a:pos x="connsiteX0" y="connsiteY0"/>
              </a:cxn>
              <a:cxn ang="0">
                <a:pos x="connsiteX1" y="connsiteY1"/>
              </a:cxn>
              <a:cxn ang="0">
                <a:pos x="connsiteX2" y="connsiteY2"/>
              </a:cxn>
              <a:cxn ang="0">
                <a:pos x="connsiteX3" y="connsiteY3"/>
              </a:cxn>
            </a:cxnLst>
            <a:rect l="l" t="t" r="r" b="b"/>
            <a:pathLst>
              <a:path w="2148416" h="1526486">
                <a:moveTo>
                  <a:pt x="0" y="1526486"/>
                </a:moveTo>
                <a:cubicBezTo>
                  <a:pt x="943526" y="1526486"/>
                  <a:pt x="1753109" y="952785"/>
                  <a:pt x="2098930" y="135201"/>
                </a:cubicBezTo>
                <a:lnTo>
                  <a:pt x="2148416" y="0"/>
                </a:lnTo>
                <a:lnTo>
                  <a:pt x="0" y="0"/>
                </a:lnTo>
                <a:close/>
              </a:path>
            </a:pathLst>
          </a:custGeom>
          <a:solidFill>
            <a:schemeClr val="accent4">
              <a:alpha val="50000"/>
            </a:schemeClr>
          </a:solidFill>
          <a:ln w="5083" cap="flat">
            <a:noFill/>
            <a:prstDash val="solid"/>
            <a:miter/>
          </a:ln>
        </p:spPr>
        <p:txBody>
          <a:bodyPr wrap="square" rtlCol="0" anchor="ctr">
            <a:noAutofit/>
          </a:bodyPr>
          <a:lstStyle/>
          <a:p>
            <a:endParaRPr lang="en-US" dirty="0"/>
          </a:p>
        </p:txBody>
      </p:sp>
      <p:pic>
        <p:nvPicPr>
          <p:cNvPr id="21" name="Image 2">
            <a:extLst>
              <a:ext uri="{FF2B5EF4-FFF2-40B4-BE49-F238E27FC236}">
                <a16:creationId xmlns:a16="http://schemas.microsoft.com/office/drawing/2014/main" id="{A8B7F1F1-806C-8D65-7340-220A0C4653C8}"/>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rot="5400000">
            <a:off x="9991886" y="1247775"/>
            <a:ext cx="2200114" cy="2200114"/>
          </a:xfrm>
          <a:prstGeom prst="rect">
            <a:avLst/>
          </a:prstGeom>
        </p:spPr>
      </p:pic>
      <p:sp>
        <p:nvSpPr>
          <p:cNvPr id="12" name="Freeform 11">
            <a:extLst>
              <a:ext uri="{FF2B5EF4-FFF2-40B4-BE49-F238E27FC236}">
                <a16:creationId xmlns:a16="http://schemas.microsoft.com/office/drawing/2014/main" id="{E76518D4-6149-BA03-3BE5-6A13A792C115}"/>
              </a:ext>
              <a:ext uri="{C183D7F6-B498-43B3-948B-1728B52AA6E4}">
                <adec:decorative xmlns:adec="http://schemas.microsoft.com/office/drawing/2017/decorative" val="1"/>
              </a:ext>
            </a:extLst>
          </p:cNvPr>
          <p:cNvSpPr/>
          <p:nvPr/>
        </p:nvSpPr>
        <p:spPr>
          <a:xfrm>
            <a:off x="1540428" y="6470488"/>
            <a:ext cx="775021" cy="387513"/>
          </a:xfrm>
          <a:custGeom>
            <a:avLst/>
            <a:gdLst>
              <a:gd name="connsiteX0" fmla="*/ 387511 w 775021"/>
              <a:gd name="connsiteY0" fmla="*/ 0 h 387513"/>
              <a:gd name="connsiteX1" fmla="*/ 775021 w 775021"/>
              <a:gd name="connsiteY1" fmla="*/ 387511 h 387513"/>
              <a:gd name="connsiteX2" fmla="*/ 775021 w 775021"/>
              <a:gd name="connsiteY2" fmla="*/ 387513 h 387513"/>
              <a:gd name="connsiteX3" fmla="*/ 1 w 775021"/>
              <a:gd name="connsiteY3" fmla="*/ 387513 h 387513"/>
              <a:gd name="connsiteX4" fmla="*/ 0 w 775021"/>
              <a:gd name="connsiteY4" fmla="*/ 387511 h 387513"/>
              <a:gd name="connsiteX5" fmla="*/ 387511 w 775021"/>
              <a:gd name="connsiteY5" fmla="*/ 0 h 387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5021" h="387513">
                <a:moveTo>
                  <a:pt x="387511" y="0"/>
                </a:moveTo>
                <a:cubicBezTo>
                  <a:pt x="601527" y="0"/>
                  <a:pt x="775021" y="173494"/>
                  <a:pt x="775021" y="387511"/>
                </a:cubicBezTo>
                <a:lnTo>
                  <a:pt x="775021" y="387513"/>
                </a:lnTo>
                <a:lnTo>
                  <a:pt x="1" y="387513"/>
                </a:lnTo>
                <a:lnTo>
                  <a:pt x="0" y="387511"/>
                </a:lnTo>
                <a:cubicBezTo>
                  <a:pt x="0" y="173494"/>
                  <a:pt x="173494" y="0"/>
                  <a:pt x="387511" y="0"/>
                </a:cubicBezTo>
                <a:close/>
              </a:path>
            </a:pathLst>
          </a:custGeom>
          <a:solidFill>
            <a:schemeClr val="accent6"/>
          </a:solidFill>
          <a:ln w="3801" cap="flat">
            <a:noFill/>
            <a:prstDash val="solid"/>
            <a:miter/>
          </a:ln>
        </p:spPr>
        <p:txBody>
          <a:bodyPr wrap="square" rtlCol="0" anchor="ctr">
            <a:noAutofit/>
          </a:bodyPr>
          <a:lstStyle/>
          <a:p>
            <a:endParaRPr lang="en-US" dirty="0"/>
          </a:p>
        </p:txBody>
      </p:sp>
      <p:sp>
        <p:nvSpPr>
          <p:cNvPr id="2" name="Title 1"/>
          <p:cNvSpPr>
            <a:spLocks noGrp="1"/>
          </p:cNvSpPr>
          <p:nvPr>
            <p:ph type="title"/>
          </p:nvPr>
        </p:nvSpPr>
        <p:spPr>
          <a:xfrm>
            <a:off x="914400" y="1057274"/>
            <a:ext cx="7843837" cy="1012782"/>
          </a:xfrm>
        </p:spPr>
        <p:txBody>
          <a:bodyPr tIns="0" bIns="0">
            <a:noAutofit/>
          </a:bodyPr>
          <a:lstStyle>
            <a:lvl1pPr algn="l">
              <a:lnSpc>
                <a:spcPct val="100000"/>
              </a:lnSpc>
              <a:defRPr sz="3600" b="1"/>
            </a:lvl1pPr>
          </a:lstStyle>
          <a:p>
            <a:r>
              <a:rPr lang="en-US"/>
              <a:t>Click to edit Master title style</a:t>
            </a:r>
            <a:endParaRPr lang="en-US" dirty="0"/>
          </a:p>
        </p:txBody>
      </p:sp>
      <p:sp>
        <p:nvSpPr>
          <p:cNvPr id="30" name="Content Placeholder 2">
            <a:extLst>
              <a:ext uri="{FF2B5EF4-FFF2-40B4-BE49-F238E27FC236}">
                <a16:creationId xmlns:a16="http://schemas.microsoft.com/office/drawing/2014/main" id="{58F56A7F-403C-059D-4B58-A8D59888A158}"/>
              </a:ext>
            </a:extLst>
          </p:cNvPr>
          <p:cNvSpPr>
            <a:spLocks noGrp="1"/>
          </p:cNvSpPr>
          <p:nvPr>
            <p:ph idx="13" hasCustomPrompt="1"/>
          </p:nvPr>
        </p:nvSpPr>
        <p:spPr>
          <a:xfrm>
            <a:off x="914400" y="2331791"/>
            <a:ext cx="6903076" cy="3721817"/>
          </a:xfrm>
        </p:spPr>
        <p:txBody>
          <a:bodyPr tIns="0" bIns="0">
            <a:normAutofit/>
          </a:bodyPr>
          <a:lstStyle>
            <a:lvl1pPr marL="0" indent="0">
              <a:lnSpc>
                <a:spcPct val="100000"/>
              </a:lnSpc>
              <a:spcBef>
                <a:spcPts val="0"/>
              </a:spcBef>
              <a:buNone/>
              <a:defRPr sz="2400"/>
            </a:lvl1pPr>
            <a:lvl2pPr marL="347472">
              <a:lnSpc>
                <a:spcPct val="100000"/>
              </a:lnSpc>
              <a:spcBef>
                <a:spcPts val="0"/>
              </a:spcBef>
              <a:defRPr sz="2400"/>
            </a:lvl2pPr>
            <a:lvl3pPr marL="685800">
              <a:lnSpc>
                <a:spcPct val="100000"/>
              </a:lnSpc>
              <a:spcBef>
                <a:spcPts val="0"/>
              </a:spcBef>
              <a:defRPr sz="2400"/>
            </a:lvl3pPr>
          </a:lstStyle>
          <a:p>
            <a:pPr lvl="0"/>
            <a:r>
              <a:rPr lang="en-US" dirty="0"/>
              <a:t>Click to add text</a:t>
            </a:r>
          </a:p>
          <a:p>
            <a:pPr lvl="1"/>
            <a:r>
              <a:rPr lang="en-US" dirty="0"/>
              <a:t>Second level</a:t>
            </a:r>
          </a:p>
          <a:p>
            <a:pPr lvl="2"/>
            <a:r>
              <a:rPr lang="en-US" dirty="0"/>
              <a:t>Third level</a:t>
            </a:r>
          </a:p>
        </p:txBody>
      </p:sp>
      <p:sp>
        <p:nvSpPr>
          <p:cNvPr id="10" name="Picture Placeholder 9">
            <a:extLst>
              <a:ext uri="{FF2B5EF4-FFF2-40B4-BE49-F238E27FC236}">
                <a16:creationId xmlns:a16="http://schemas.microsoft.com/office/drawing/2014/main" id="{0723BF40-731C-2A5B-FC2F-B59DEF431C66}"/>
              </a:ext>
            </a:extLst>
          </p:cNvPr>
          <p:cNvSpPr>
            <a:spLocks noGrp="1"/>
          </p:cNvSpPr>
          <p:nvPr>
            <p:ph type="pic" sz="quarter" idx="14"/>
          </p:nvPr>
        </p:nvSpPr>
        <p:spPr>
          <a:xfrm>
            <a:off x="8989454" y="3405189"/>
            <a:ext cx="3202546" cy="3452811"/>
          </a:xfrm>
          <a:solidFill>
            <a:schemeClr val="accent1"/>
          </a:solidFill>
        </p:spPr>
        <p:txBody>
          <a:bodyPr>
            <a:normAutofit/>
          </a:bodyPr>
          <a:lstStyle>
            <a:lvl1pPr marL="0" indent="0">
              <a:buNone/>
              <a:defRPr sz="1800"/>
            </a:lvl1pPr>
          </a:lstStyle>
          <a:p>
            <a:r>
              <a:rPr lang="en-US"/>
              <a:t>Click icon to add picture</a:t>
            </a:r>
            <a:endParaRPr lang="en-US" dirty="0"/>
          </a:p>
        </p:txBody>
      </p:sp>
      <p:sp>
        <p:nvSpPr>
          <p:cNvPr id="20" name="Slide Number Placeholder 2">
            <a:extLst>
              <a:ext uri="{FF2B5EF4-FFF2-40B4-BE49-F238E27FC236}">
                <a16:creationId xmlns:a16="http://schemas.microsoft.com/office/drawing/2014/main" id="{3ACD3A33-D8A4-7058-9798-30967E3EFD39}"/>
              </a:ext>
            </a:extLst>
          </p:cNvPr>
          <p:cNvSpPr>
            <a:spLocks noGrp="1"/>
          </p:cNvSpPr>
          <p:nvPr>
            <p:ph type="sldNum" sz="quarter" idx="10"/>
          </p:nvPr>
        </p:nvSpPr>
        <p:spPr>
          <a:xfrm>
            <a:off x="10438475" y="457199"/>
            <a:ext cx="987552" cy="471489"/>
          </a:xfrm>
        </p:spPr>
        <p:txBody>
          <a:bodyPr/>
          <a:lstStyle>
            <a:lvl1pPr>
              <a:defRPr sz="1600">
                <a:latin typeface="+mj-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22071045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10438475" y="457199"/>
            <a:ext cx="987552" cy="244503"/>
          </a:xfrm>
          <a:prstGeom prst="rect">
            <a:avLst/>
          </a:prstGeom>
        </p:spPr>
        <p:txBody>
          <a:bodyPr vert="horz" lIns="91440" tIns="45720" rIns="0" bIns="45720" rtlCol="0" anchor="ctr"/>
          <a:lstStyle>
            <a:lvl1pPr algn="r">
              <a:defRPr sz="1200">
                <a:solidFill>
                  <a:schemeClr val="accent6"/>
                </a:solidFill>
                <a:latin typeface="+mn-lt"/>
                <a:cs typeface="Arial" panose="020B0604020202020204" pitchFamily="34" charset="0"/>
              </a:defRPr>
            </a:lvl1pPr>
          </a:lstStyle>
          <a:p>
            <a:fld id="{48F63A3B-78C7-47BE-AE5E-E10140E04643}" type="slidenum">
              <a:rPr lang="en-US" smtClean="0"/>
              <a:pPr/>
              <a:t>‹#›</a:t>
            </a:fld>
            <a:endParaRPr lang="en-US" dirty="0"/>
          </a:p>
        </p:txBody>
      </p:sp>
      <p:sp>
        <p:nvSpPr>
          <p:cNvPr id="2" name="Title Placeholder 1"/>
          <p:cNvSpPr>
            <a:spLocks noGrp="1"/>
          </p:cNvSpPr>
          <p:nvPr>
            <p:ph type="title"/>
          </p:nvPr>
        </p:nvSpPr>
        <p:spPr>
          <a:xfrm>
            <a:off x="758952" y="731520"/>
            <a:ext cx="10671048" cy="1362057"/>
          </a:xfrm>
          <a:prstGeom prst="rect">
            <a:avLst/>
          </a:prstGeom>
        </p:spPr>
        <p:txBody>
          <a:bodyPr vert="horz" lIns="91440" tIns="45720" rIns="91440" bIns="45720" rtlCol="0" anchor="b" anchorCtr="0">
            <a:noAutofit/>
          </a:bodyPr>
          <a:lstStyle/>
          <a:p>
            <a:r>
              <a:rPr lang="en-US"/>
              <a:t>Click to edit Master title style</a:t>
            </a:r>
            <a:endParaRPr lang="en-US" dirty="0"/>
          </a:p>
        </p:txBody>
      </p:sp>
      <p:sp>
        <p:nvSpPr>
          <p:cNvPr id="3" name="Text Placeholder 2"/>
          <p:cNvSpPr>
            <a:spLocks noGrp="1"/>
          </p:cNvSpPr>
          <p:nvPr>
            <p:ph type="body" idx="1"/>
          </p:nvPr>
        </p:nvSpPr>
        <p:spPr>
          <a:xfrm>
            <a:off x="758952" y="2103120"/>
            <a:ext cx="10671048"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4833434"/>
      </p:ext>
    </p:extLst>
  </p:cSld>
  <p:clrMap bg1="lt1" tx1="dk1" bg2="lt2" tx2="dk2" accent1="accent1" accent2="accent2" accent3="accent3" accent4="accent4" accent5="accent5" accent6="accent6" hlink="hlink" folHlink="folHlink"/>
  <p:sldLayoutIdLst>
    <p:sldLayoutId id="2147483651" r:id="rId1"/>
    <p:sldLayoutId id="2147483663" r:id="rId2"/>
    <p:sldLayoutId id="2147483680" r:id="rId3"/>
    <p:sldLayoutId id="2147483653" r:id="rId4"/>
    <p:sldLayoutId id="2147483668" r:id="rId5"/>
    <p:sldLayoutId id="2147483685" r:id="rId6"/>
    <p:sldLayoutId id="2147483686" r:id="rId7"/>
    <p:sldLayoutId id="2147483687" r:id="rId8"/>
    <p:sldLayoutId id="2147483688" r:id="rId9"/>
    <p:sldLayoutId id="2147483689" r:id="rId10"/>
    <p:sldLayoutId id="2147483691" r:id="rId11"/>
    <p:sldLayoutId id="2147483692" r:id="rId12"/>
    <p:sldLayoutId id="2147483676" r:id="rId13"/>
    <p:sldLayoutId id="2147483656" r:id="rId14"/>
    <p:sldLayoutId id="2147483657" r:id="rId15"/>
    <p:sldLayoutId id="2147483658" r:id="rId16"/>
    <p:sldLayoutId id="2147483659" r:id="rId17"/>
  </p:sldLayoutIdLst>
  <p:hf hdr="0" ftr="0" dt="0"/>
  <p:txStyles>
    <p:titleStyle>
      <a:lvl1pPr algn="ctr" defTabSz="914400" rtl="0" eaLnBrk="1" latinLnBrk="0" hangingPunct="1">
        <a:lnSpc>
          <a:spcPts val="4875"/>
        </a:lnSpc>
        <a:spcBef>
          <a:spcPct val="0"/>
        </a:spcBef>
        <a:buNone/>
        <a:defRPr sz="3800" b="1" kern="1200" cap="all" baseline="0">
          <a:solidFill>
            <a:schemeClr val="accent6"/>
          </a:solidFill>
          <a:latin typeface="+mj-lt"/>
          <a:ea typeface="+mj-ea"/>
          <a:cs typeface="+mj-cs"/>
        </a:defRPr>
      </a:lvl1pPr>
    </p:titleStyle>
    <p:bodyStyle>
      <a:lvl1pPr marL="347472" indent="-347472" algn="l" defTabSz="914400" rtl="0" eaLnBrk="1" latinLnBrk="0" hangingPunct="1">
        <a:lnSpc>
          <a:spcPct val="100000"/>
        </a:lnSpc>
        <a:spcBef>
          <a:spcPts val="360"/>
        </a:spcBef>
        <a:buFont typeface="Arial" panose="020B0604020202020204" pitchFamily="34" charset="0"/>
        <a:buChar char="•"/>
        <a:defRPr sz="2800" kern="1200">
          <a:solidFill>
            <a:schemeClr val="accent6"/>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sz="24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20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5.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6.xml"/><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7.xml"/><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8.xml"/><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9.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0.xml"/><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4.xml"/><Relationship Id="rId1" Type="http://schemas.openxmlformats.org/officeDocument/2006/relationships/slideLayout" Target="../slideLayouts/slideLayout5.xml"/><Relationship Id="rId4" Type="http://schemas.microsoft.com/office/2007/relationships/hdphoto" Target="../media/hdphoto1.wdp"/></Relationships>
</file>

<file path=ppt/slides/_rels/slide3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5.xml"/><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6.xml"/><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7.xml"/><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8.xml"/><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9.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43.xml"/><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44.xml"/><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3.webp"/><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886EED02-DFD2-72EE-A1E0-EC544CDEF2BC}"/>
              </a:ext>
            </a:extLst>
          </p:cNvPr>
          <p:cNvSpPr>
            <a:spLocks noGrp="1" noChangeArrowheads="1"/>
          </p:cNvSpPr>
          <p:nvPr>
            <p:ph type="ctrTitle"/>
          </p:nvPr>
        </p:nvSpPr>
        <p:spPr bwMode="auto">
          <a:xfrm>
            <a:off x="2796640" y="1899839"/>
            <a:ext cx="8627422" cy="6617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i="0" u="none" strike="noStrike" cap="none" normalizeH="0" baseline="0" dirty="0">
                <a:ln>
                  <a:noFill/>
                </a:ln>
                <a:effectLst/>
                <a:latin typeface="+mn-lt"/>
              </a:rPr>
              <a:t>FINANCIAL SOUNDNESS ANALYSIS: Global Banking Stability &amp; Risk</a:t>
            </a:r>
          </a:p>
          <a:p>
            <a:pPr algn="l" eaLnBrk="0" fontAlgn="base" hangingPunct="0">
              <a:spcAft>
                <a:spcPct val="0"/>
              </a:spcAft>
            </a:pPr>
            <a:r>
              <a:rPr kumimoji="0" lang="en-US" altLang="en-US" sz="1050" b="0" i="0" u="none" strike="noStrike" cap="none" normalizeH="0" baseline="0" dirty="0">
                <a:ln>
                  <a:noFill/>
                </a:ln>
                <a:solidFill>
                  <a:schemeClr val="tx1"/>
                </a:solidFill>
                <a:effectLst/>
                <a:latin typeface="+mn-lt"/>
              </a:rPr>
              <a:t>             </a:t>
            </a:r>
            <a:r>
              <a:rPr lang="en-US" altLang="en-US" sz="1050" b="0" cap="none" dirty="0">
                <a:latin typeface="+mn-lt"/>
              </a:rPr>
              <a:t>A Country-wise Evaluation of Key Financial Health Indicators (2007–2024)</a:t>
            </a:r>
            <a:br>
              <a:rPr lang="en-US" altLang="en-US" sz="1050" b="0" cap="none" dirty="0">
                <a:solidFill>
                  <a:schemeClr val="tx1"/>
                </a:solidFill>
                <a:latin typeface="+mn-lt"/>
              </a:rPr>
            </a:br>
            <a:endParaRPr kumimoji="0" lang="en-US" altLang="en-US" sz="1050" b="0" i="0" u="none" strike="noStrike" cap="none" normalizeH="0" baseline="0" dirty="0">
              <a:ln>
                <a:noFill/>
              </a:ln>
              <a:solidFill>
                <a:schemeClr val="tx1"/>
              </a:solidFill>
              <a:effectLst/>
              <a:latin typeface="+mn-lt"/>
            </a:endParaRPr>
          </a:p>
        </p:txBody>
      </p:sp>
    </p:spTree>
    <p:extLst>
      <p:ext uri="{BB962C8B-B14F-4D97-AF65-F5344CB8AC3E}">
        <p14:creationId xmlns:p14="http://schemas.microsoft.com/office/powerpoint/2010/main" val="22024376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7EB6F6-8C90-DAE7-CD9E-C218A84768A0}"/>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8CFEC40-C31F-5D8C-96BD-BEB96817D205}"/>
              </a:ext>
            </a:extLst>
          </p:cNvPr>
          <p:cNvSpPr>
            <a:spLocks noGrp="1"/>
          </p:cNvSpPr>
          <p:nvPr>
            <p:ph type="sldNum" sz="quarter" idx="10"/>
          </p:nvPr>
        </p:nvSpPr>
        <p:spPr>
          <a:xfrm>
            <a:off x="10358437" y="457199"/>
            <a:ext cx="1067589" cy="471489"/>
          </a:xfrm>
        </p:spPr>
        <p:txBody>
          <a:bodyPr/>
          <a:lstStyle/>
          <a:p>
            <a:fld id="{48F63A3B-78C7-47BE-AE5E-E10140E04643}" type="slidenum">
              <a:rPr lang="en-US" smtClean="0"/>
              <a:pPr/>
              <a:t>10</a:t>
            </a:fld>
            <a:endParaRPr lang="en-US" dirty="0"/>
          </a:p>
        </p:txBody>
      </p:sp>
      <p:sp>
        <p:nvSpPr>
          <p:cNvPr id="9" name="Title 8">
            <a:extLst>
              <a:ext uri="{FF2B5EF4-FFF2-40B4-BE49-F238E27FC236}">
                <a16:creationId xmlns:a16="http://schemas.microsoft.com/office/drawing/2014/main" id="{A966579B-85AF-E083-5974-372CCB5CB729}"/>
              </a:ext>
            </a:extLst>
          </p:cNvPr>
          <p:cNvSpPr>
            <a:spLocks noGrp="1"/>
          </p:cNvSpPr>
          <p:nvPr>
            <p:ph type="title"/>
          </p:nvPr>
        </p:nvSpPr>
        <p:spPr>
          <a:xfrm>
            <a:off x="1779373" y="191360"/>
            <a:ext cx="9879437" cy="605480"/>
          </a:xfrm>
        </p:spPr>
        <p:txBody>
          <a:bodyPr/>
          <a:lstStyle/>
          <a:p>
            <a:r>
              <a:rPr lang="en-IN" sz="2000" dirty="0">
                <a:latin typeface="+mn-lt"/>
              </a:rPr>
              <a:t>        </a:t>
            </a:r>
            <a:r>
              <a:rPr lang="en-IN" sz="2000" b="0" dirty="0">
                <a:latin typeface="+mn-lt"/>
              </a:rPr>
              <a:t>Brazil – Liquidity Ratio Trend  (2005–2024)</a:t>
            </a:r>
            <a:br>
              <a:rPr lang="en-IN" sz="2000" b="0" dirty="0">
                <a:latin typeface="+mn-lt"/>
              </a:rPr>
            </a:br>
            <a:endParaRPr lang="en-IN" sz="2000" b="0" dirty="0">
              <a:latin typeface="+mn-lt"/>
            </a:endParaRPr>
          </a:p>
        </p:txBody>
      </p:sp>
      <p:pic>
        <p:nvPicPr>
          <p:cNvPr id="4" name="Picture 3">
            <a:extLst>
              <a:ext uri="{FF2B5EF4-FFF2-40B4-BE49-F238E27FC236}">
                <a16:creationId xmlns:a16="http://schemas.microsoft.com/office/drawing/2014/main" id="{B12F73AA-0CC4-C742-4D42-B8BB68067F1D}"/>
              </a:ext>
            </a:extLst>
          </p:cNvPr>
          <p:cNvPicPr>
            <a:picLocks noChangeAspect="1"/>
          </p:cNvPicPr>
          <p:nvPr/>
        </p:nvPicPr>
        <p:blipFill>
          <a:blip r:embed="rId3"/>
          <a:stretch>
            <a:fillRect/>
          </a:stretch>
        </p:blipFill>
        <p:spPr>
          <a:xfrm>
            <a:off x="2131541" y="790609"/>
            <a:ext cx="8129974" cy="2718709"/>
          </a:xfrm>
          <a:prstGeom prst="rect">
            <a:avLst/>
          </a:prstGeom>
        </p:spPr>
      </p:pic>
      <p:sp>
        <p:nvSpPr>
          <p:cNvPr id="5" name="TextBox 4">
            <a:extLst>
              <a:ext uri="{FF2B5EF4-FFF2-40B4-BE49-F238E27FC236}">
                <a16:creationId xmlns:a16="http://schemas.microsoft.com/office/drawing/2014/main" id="{A372A52A-14BA-C2FA-9517-C021E12AD88A}"/>
              </a:ext>
            </a:extLst>
          </p:cNvPr>
          <p:cNvSpPr txBox="1"/>
          <p:nvPr/>
        </p:nvSpPr>
        <p:spPr>
          <a:xfrm>
            <a:off x="512805" y="3262184"/>
            <a:ext cx="10867768" cy="3570208"/>
          </a:xfrm>
          <a:prstGeom prst="rect">
            <a:avLst/>
          </a:prstGeom>
          <a:noFill/>
        </p:spPr>
        <p:txBody>
          <a:bodyPr wrap="square" rtlCol="0">
            <a:spAutoFit/>
          </a:bodyPr>
          <a:lstStyle/>
          <a:p>
            <a:r>
              <a:rPr lang="en-US" sz="1600" dirty="0"/>
              <a:t>Key Insights:</a:t>
            </a:r>
          </a:p>
          <a:p>
            <a:endParaRPr lang="en-US" sz="1600" dirty="0"/>
          </a:p>
          <a:p>
            <a:pPr marL="285750" indent="-285750">
              <a:buFont typeface="Arial" panose="020B0604020202020204" pitchFamily="34" charset="0"/>
              <a:buChar char="•"/>
            </a:pPr>
            <a:r>
              <a:rPr lang="en-US" sz="1600" dirty="0"/>
              <a:t>Sharp decline from 2005 to 2009, indicating reduced short-term liquidity, possibly due to pre-global financial crisis vulnerabilities.</a:t>
            </a:r>
          </a:p>
          <a:p>
            <a:endParaRPr lang="en-US" sz="1600" dirty="0"/>
          </a:p>
          <a:p>
            <a:pPr marL="285750" indent="-285750">
              <a:buFont typeface="Arial" panose="020B0604020202020204" pitchFamily="34" charset="0"/>
              <a:buChar char="•"/>
            </a:pPr>
            <a:r>
              <a:rPr lang="en-US" sz="1600" dirty="0"/>
              <a:t>Stabilization and moderate rise between 2010 and 2015, suggesting recovery efforts and improved liquidity management.</a:t>
            </a:r>
          </a:p>
          <a:p>
            <a:endParaRPr lang="en-US" sz="1600" dirty="0"/>
          </a:p>
          <a:p>
            <a:pPr marL="285750" indent="-285750">
              <a:buFont typeface="Arial" panose="020B0604020202020204" pitchFamily="34" charset="0"/>
              <a:buChar char="•"/>
            </a:pPr>
            <a:r>
              <a:rPr lang="en-US" sz="1600" dirty="0"/>
              <a:t>Significant surge in 2016–2019, possibly due to conservative banking policies, higher liquid reserves, or regulatory tightening.</a:t>
            </a:r>
          </a:p>
          <a:p>
            <a:endParaRPr lang="en-US" sz="1600" dirty="0"/>
          </a:p>
          <a:p>
            <a:pPr marL="285750" indent="-285750">
              <a:buFont typeface="Arial" panose="020B0604020202020204" pitchFamily="34" charset="0"/>
              <a:buChar char="•"/>
            </a:pPr>
            <a:r>
              <a:rPr lang="en-US" sz="1600" dirty="0"/>
              <a:t>Dip during 2020–2021, likely tied to COVID-19 pressures and the need to draw down liquid assets to meet obligations.</a:t>
            </a:r>
          </a:p>
          <a:p>
            <a:endParaRPr lang="en-US" sz="1600" dirty="0"/>
          </a:p>
          <a:p>
            <a:pPr marL="285750" indent="-285750">
              <a:buFont typeface="Arial" panose="020B0604020202020204" pitchFamily="34" charset="0"/>
              <a:buChar char="•"/>
            </a:pPr>
            <a:r>
              <a:rPr lang="en-US" sz="1600" dirty="0"/>
              <a:t>Recovery from 2022 onwards, reflecting economic rebound and banks replenishing liquid buffers.</a:t>
            </a:r>
          </a:p>
          <a:p>
            <a:endParaRPr lang="en-IN" dirty="0"/>
          </a:p>
        </p:txBody>
      </p:sp>
    </p:spTree>
    <p:extLst>
      <p:ext uri="{BB962C8B-B14F-4D97-AF65-F5344CB8AC3E}">
        <p14:creationId xmlns:p14="http://schemas.microsoft.com/office/powerpoint/2010/main" val="30841760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F868F7-1A0B-15E6-63F4-3B01AEF65321}"/>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9CB8068-EB7A-E5DB-37B2-71AE313BA76A}"/>
              </a:ext>
            </a:extLst>
          </p:cNvPr>
          <p:cNvSpPr>
            <a:spLocks noGrp="1"/>
          </p:cNvSpPr>
          <p:nvPr>
            <p:ph type="sldNum" sz="quarter" idx="10"/>
          </p:nvPr>
        </p:nvSpPr>
        <p:spPr>
          <a:xfrm>
            <a:off x="10358437" y="457199"/>
            <a:ext cx="1067589" cy="471489"/>
          </a:xfrm>
        </p:spPr>
        <p:txBody>
          <a:bodyPr/>
          <a:lstStyle/>
          <a:p>
            <a:fld id="{48F63A3B-78C7-47BE-AE5E-E10140E04643}" type="slidenum">
              <a:rPr lang="en-US" smtClean="0"/>
              <a:pPr/>
              <a:t>11</a:t>
            </a:fld>
            <a:endParaRPr lang="en-US" dirty="0"/>
          </a:p>
        </p:txBody>
      </p:sp>
      <p:sp>
        <p:nvSpPr>
          <p:cNvPr id="9" name="Title 8">
            <a:extLst>
              <a:ext uri="{FF2B5EF4-FFF2-40B4-BE49-F238E27FC236}">
                <a16:creationId xmlns:a16="http://schemas.microsoft.com/office/drawing/2014/main" id="{38CEA177-6361-BB23-09C6-BAE67DC98A0D}"/>
              </a:ext>
            </a:extLst>
          </p:cNvPr>
          <p:cNvSpPr>
            <a:spLocks noGrp="1"/>
          </p:cNvSpPr>
          <p:nvPr>
            <p:ph type="title"/>
          </p:nvPr>
        </p:nvSpPr>
        <p:spPr>
          <a:xfrm>
            <a:off x="1447735" y="402984"/>
            <a:ext cx="10556854" cy="471490"/>
          </a:xfrm>
        </p:spPr>
        <p:txBody>
          <a:bodyPr/>
          <a:lstStyle/>
          <a:p>
            <a:r>
              <a:rPr lang="en-IN" sz="2400" dirty="0"/>
              <a:t>  </a:t>
            </a:r>
            <a:br>
              <a:rPr lang="en-IN" sz="2400" dirty="0"/>
            </a:br>
            <a:r>
              <a:rPr lang="en-IN" sz="2400" dirty="0"/>
              <a:t> </a:t>
            </a:r>
            <a:r>
              <a:rPr lang="en-IN" sz="2000" b="0" dirty="0">
                <a:latin typeface="+mn-lt"/>
              </a:rPr>
              <a:t>Brazil – </a:t>
            </a:r>
            <a:r>
              <a:rPr lang="en-US" sz="2000" b="0" dirty="0">
                <a:latin typeface="+mn-lt"/>
              </a:rPr>
              <a:t>Non-performing Loans Net of Provisions to Capital(%)</a:t>
            </a:r>
            <a:br>
              <a:rPr lang="en-IN" sz="2000" dirty="0"/>
            </a:br>
            <a:endParaRPr lang="en-IN" sz="2000" dirty="0"/>
          </a:p>
        </p:txBody>
      </p:sp>
      <p:pic>
        <p:nvPicPr>
          <p:cNvPr id="4" name="Picture 3">
            <a:extLst>
              <a:ext uri="{FF2B5EF4-FFF2-40B4-BE49-F238E27FC236}">
                <a16:creationId xmlns:a16="http://schemas.microsoft.com/office/drawing/2014/main" id="{B75494DE-28A0-CE67-0EA2-610B6858EE26}"/>
              </a:ext>
            </a:extLst>
          </p:cNvPr>
          <p:cNvPicPr>
            <a:picLocks noChangeAspect="1"/>
          </p:cNvPicPr>
          <p:nvPr/>
        </p:nvPicPr>
        <p:blipFill>
          <a:blip r:embed="rId3"/>
          <a:stretch>
            <a:fillRect/>
          </a:stretch>
        </p:blipFill>
        <p:spPr>
          <a:xfrm>
            <a:off x="2562297" y="638729"/>
            <a:ext cx="8533821" cy="3038798"/>
          </a:xfrm>
          <a:prstGeom prst="rect">
            <a:avLst/>
          </a:prstGeom>
        </p:spPr>
      </p:pic>
      <p:sp>
        <p:nvSpPr>
          <p:cNvPr id="5" name="TextBox 4">
            <a:extLst>
              <a:ext uri="{FF2B5EF4-FFF2-40B4-BE49-F238E27FC236}">
                <a16:creationId xmlns:a16="http://schemas.microsoft.com/office/drawing/2014/main" id="{87F095C7-D5DF-D25C-76BF-B9E9B9D40A2F}"/>
              </a:ext>
            </a:extLst>
          </p:cNvPr>
          <p:cNvSpPr txBox="1"/>
          <p:nvPr/>
        </p:nvSpPr>
        <p:spPr>
          <a:xfrm>
            <a:off x="422334" y="3135836"/>
            <a:ext cx="11003692" cy="4062651"/>
          </a:xfrm>
          <a:prstGeom prst="rect">
            <a:avLst/>
          </a:prstGeom>
          <a:noFill/>
        </p:spPr>
        <p:txBody>
          <a:bodyPr wrap="square" rtlCol="0">
            <a:spAutoFit/>
          </a:bodyPr>
          <a:lstStyle/>
          <a:p>
            <a:r>
              <a:rPr lang="en-US" sz="1600" dirty="0"/>
              <a:t>Key Insights:</a:t>
            </a:r>
          </a:p>
          <a:p>
            <a:endParaRPr lang="en-US" sz="1600" dirty="0"/>
          </a:p>
          <a:p>
            <a:pPr marL="285750" indent="-285750">
              <a:buFont typeface="Arial" panose="020B0604020202020204" pitchFamily="34" charset="0"/>
              <a:buChar char="•"/>
            </a:pPr>
            <a:r>
              <a:rPr lang="en-US" sz="1600" dirty="0"/>
              <a:t>Stable credit risk exposure from 2014 to 2018, ranging between -9% and -12%, indicating consistent provisioning relative to NPLs.</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Noticeable deterioration in 2019–2020, likely due to rising defaults and pandemic-related stress, with a sharp dip to around -16.5%.</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Recovery begins post-2021, reflecting improved loan performance or reduced provisioning needs, gradually returning to pre-COVID levels.</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Persistent volatility suggests ongoing sensitivity to macroeconomic shifts and adjustments in risk management strategies.</a:t>
            </a:r>
          </a:p>
          <a:p>
            <a:endParaRPr lang="en-US" sz="1600" dirty="0"/>
          </a:p>
          <a:p>
            <a:pPr marL="285750" indent="-285750">
              <a:buFont typeface="Arial" panose="020B0604020202020204" pitchFamily="34" charset="0"/>
              <a:buChar char="•"/>
            </a:pPr>
            <a:r>
              <a:rPr lang="en-US" sz="1600" dirty="0"/>
              <a:t>Values remain negative, indicating provisions still exceed NPLs—a sign of cautious banking practices but also a potential buffer against future shocks.</a:t>
            </a:r>
          </a:p>
          <a:p>
            <a:endParaRPr lang="en-IN" dirty="0"/>
          </a:p>
        </p:txBody>
      </p:sp>
    </p:spTree>
    <p:extLst>
      <p:ext uri="{BB962C8B-B14F-4D97-AF65-F5344CB8AC3E}">
        <p14:creationId xmlns:p14="http://schemas.microsoft.com/office/powerpoint/2010/main" val="3660558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DEE413-9F8B-1097-6FC0-1543FBB2B3E5}"/>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A79952E-5688-802C-3706-D8F7A4AAC130}"/>
              </a:ext>
            </a:extLst>
          </p:cNvPr>
          <p:cNvSpPr>
            <a:spLocks noGrp="1"/>
          </p:cNvSpPr>
          <p:nvPr>
            <p:ph type="sldNum" sz="quarter" idx="10"/>
          </p:nvPr>
        </p:nvSpPr>
        <p:spPr>
          <a:xfrm>
            <a:off x="10358437" y="457199"/>
            <a:ext cx="1067589" cy="471489"/>
          </a:xfrm>
        </p:spPr>
        <p:txBody>
          <a:bodyPr/>
          <a:lstStyle/>
          <a:p>
            <a:fld id="{48F63A3B-78C7-47BE-AE5E-E10140E04643}" type="slidenum">
              <a:rPr lang="en-US" smtClean="0"/>
              <a:pPr/>
              <a:t>12</a:t>
            </a:fld>
            <a:endParaRPr lang="en-US" dirty="0"/>
          </a:p>
        </p:txBody>
      </p:sp>
      <p:sp>
        <p:nvSpPr>
          <p:cNvPr id="9" name="Title 8">
            <a:extLst>
              <a:ext uri="{FF2B5EF4-FFF2-40B4-BE49-F238E27FC236}">
                <a16:creationId xmlns:a16="http://schemas.microsoft.com/office/drawing/2014/main" id="{B7806039-C6BF-1744-1B83-AD279C104DF1}"/>
              </a:ext>
            </a:extLst>
          </p:cNvPr>
          <p:cNvSpPr>
            <a:spLocks noGrp="1"/>
          </p:cNvSpPr>
          <p:nvPr>
            <p:ph type="title"/>
          </p:nvPr>
        </p:nvSpPr>
        <p:spPr>
          <a:xfrm>
            <a:off x="1762832" y="228600"/>
            <a:ext cx="9815449" cy="712445"/>
          </a:xfrm>
        </p:spPr>
        <p:txBody>
          <a:bodyPr/>
          <a:lstStyle/>
          <a:p>
            <a:r>
              <a:rPr lang="en-IN" sz="2000" dirty="0"/>
              <a:t>      </a:t>
            </a:r>
            <a:r>
              <a:rPr lang="en-IN" sz="2000" b="0" dirty="0">
                <a:latin typeface="+mn-lt"/>
              </a:rPr>
              <a:t>Brazil </a:t>
            </a:r>
            <a:r>
              <a:rPr lang="en-US" altLang="en-US" sz="2000" b="0" cap="none" dirty="0">
                <a:solidFill>
                  <a:srgbClr val="202C8F"/>
                </a:solidFill>
                <a:latin typeface="+mn-lt"/>
              </a:rPr>
              <a:t>Foreign Exchange Exposure to Capital</a:t>
            </a:r>
            <a:br>
              <a:rPr lang="en-US" altLang="en-US" sz="2000" b="0" cap="none" dirty="0">
                <a:solidFill>
                  <a:srgbClr val="202C8F"/>
                </a:solidFill>
                <a:latin typeface="+mn-lt"/>
              </a:rPr>
            </a:br>
            <a:r>
              <a:rPr lang="en-IN" sz="2000" b="0" dirty="0">
                <a:solidFill>
                  <a:srgbClr val="202C8F"/>
                </a:solidFill>
                <a:latin typeface="+mn-lt"/>
              </a:rPr>
              <a:t>                                 (2008–2024)</a:t>
            </a:r>
            <a:br>
              <a:rPr lang="en-IN" sz="2000" b="0" dirty="0">
                <a:latin typeface="+mn-lt"/>
              </a:rPr>
            </a:br>
            <a:endParaRPr lang="en-IN" sz="2000" b="0" dirty="0">
              <a:latin typeface="+mn-lt"/>
            </a:endParaRPr>
          </a:p>
        </p:txBody>
      </p:sp>
      <p:pic>
        <p:nvPicPr>
          <p:cNvPr id="4" name="Picture 3">
            <a:extLst>
              <a:ext uri="{FF2B5EF4-FFF2-40B4-BE49-F238E27FC236}">
                <a16:creationId xmlns:a16="http://schemas.microsoft.com/office/drawing/2014/main" id="{DE56FCD9-B012-7F12-5297-635DB547F1D0}"/>
              </a:ext>
            </a:extLst>
          </p:cNvPr>
          <p:cNvPicPr>
            <a:picLocks noChangeAspect="1"/>
          </p:cNvPicPr>
          <p:nvPr/>
        </p:nvPicPr>
        <p:blipFill>
          <a:blip r:embed="rId3"/>
          <a:stretch>
            <a:fillRect/>
          </a:stretch>
        </p:blipFill>
        <p:spPr>
          <a:xfrm>
            <a:off x="2521897" y="692943"/>
            <a:ext cx="8509152" cy="2765791"/>
          </a:xfrm>
          <a:prstGeom prst="rect">
            <a:avLst/>
          </a:prstGeom>
        </p:spPr>
      </p:pic>
      <p:sp>
        <p:nvSpPr>
          <p:cNvPr id="5" name="TextBox 4">
            <a:extLst>
              <a:ext uri="{FF2B5EF4-FFF2-40B4-BE49-F238E27FC236}">
                <a16:creationId xmlns:a16="http://schemas.microsoft.com/office/drawing/2014/main" id="{A183E1C7-404A-4AD1-5535-1A6BFAD257C9}"/>
              </a:ext>
            </a:extLst>
          </p:cNvPr>
          <p:cNvSpPr txBox="1"/>
          <p:nvPr/>
        </p:nvSpPr>
        <p:spPr>
          <a:xfrm>
            <a:off x="636374" y="3022385"/>
            <a:ext cx="10503243" cy="4062651"/>
          </a:xfrm>
          <a:prstGeom prst="rect">
            <a:avLst/>
          </a:prstGeom>
          <a:noFill/>
        </p:spPr>
        <p:txBody>
          <a:bodyPr wrap="square" rtlCol="0">
            <a:spAutoFit/>
          </a:bodyPr>
          <a:lstStyle/>
          <a:p>
            <a:r>
              <a:rPr lang="en-US" sz="1600" dirty="0"/>
              <a:t>Key Insights:</a:t>
            </a:r>
          </a:p>
          <a:p>
            <a:endParaRPr lang="en-US" sz="1600" dirty="0"/>
          </a:p>
          <a:p>
            <a:pPr marL="285750" indent="-285750">
              <a:buFont typeface="Arial" panose="020B0604020202020204" pitchFamily="34" charset="0"/>
              <a:buChar char="•"/>
            </a:pPr>
            <a:r>
              <a:rPr lang="en-US" sz="1600" dirty="0"/>
              <a:t>FX exposure remained low and volatile between 2008 and 2020, mostly fluctuating around 0%, suggesting minimal net currency positions.</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A sharp rise is observed starting 2021, peaking close to 4%, indicating a significant increase in foreign exchange exposure relative to capital.</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The post-2021 spike likely reflects greater currency mismatches, possibly due to increased foreign borrowing or valuation effects amid global volatility.</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Exposure stays elevated through 2024, implying persistent FX-related risks in the banking system.</a:t>
            </a:r>
          </a:p>
          <a:p>
            <a:endParaRPr lang="en-US" sz="1600" dirty="0"/>
          </a:p>
          <a:p>
            <a:pPr marL="285750" indent="-285750">
              <a:buFont typeface="Arial" panose="020B0604020202020204" pitchFamily="34" charset="0"/>
              <a:buChar char="•"/>
            </a:pPr>
            <a:r>
              <a:rPr lang="en-US" sz="1600" dirty="0"/>
              <a:t>This shift highlights the need for enhanced FX risk management and hedging, especially under potential currency depreciation scenarios.</a:t>
            </a:r>
          </a:p>
          <a:p>
            <a:endParaRPr lang="en-IN" dirty="0"/>
          </a:p>
        </p:txBody>
      </p:sp>
      <p:sp>
        <p:nvSpPr>
          <p:cNvPr id="6" name="Rectangle 1">
            <a:extLst>
              <a:ext uri="{FF2B5EF4-FFF2-40B4-BE49-F238E27FC236}">
                <a16:creationId xmlns:a16="http://schemas.microsoft.com/office/drawing/2014/main" id="{56EEBC18-AB77-9FF8-020C-F4DB7A0DE349}"/>
              </a:ext>
            </a:extLst>
          </p:cNvPr>
          <p:cNvSpPr>
            <a:spLocks noChangeArrowheads="1"/>
          </p:cNvSpPr>
          <p:nvPr/>
        </p:nvSpPr>
        <p:spPr bwMode="auto">
          <a:xfrm>
            <a:off x="0" y="-2232"/>
            <a:ext cx="18473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4992812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219B03-AEDA-8C6D-EE48-901D71397BE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2B9AE84-E29C-0072-9973-8C729C1DF616}"/>
              </a:ext>
            </a:extLst>
          </p:cNvPr>
          <p:cNvSpPr>
            <a:spLocks noGrp="1"/>
          </p:cNvSpPr>
          <p:nvPr>
            <p:ph type="title"/>
          </p:nvPr>
        </p:nvSpPr>
        <p:spPr>
          <a:xfrm>
            <a:off x="2737020" y="556331"/>
            <a:ext cx="7580871" cy="543143"/>
          </a:xfrm>
        </p:spPr>
        <p:txBody>
          <a:bodyPr/>
          <a:lstStyle/>
          <a:p>
            <a:r>
              <a:rPr lang="en-US" altLang="en-US" sz="2000" b="0" dirty="0">
                <a:latin typeface="+mn-lt"/>
              </a:rPr>
              <a:t>Summary of Trends</a:t>
            </a:r>
            <a:br>
              <a:rPr lang="en-US" altLang="en-US" dirty="0">
                <a:latin typeface="+mn-lt"/>
              </a:rPr>
            </a:br>
            <a:endParaRPr lang="en-US" dirty="0">
              <a:latin typeface="+mn-lt"/>
            </a:endParaRPr>
          </a:p>
        </p:txBody>
      </p:sp>
      <p:sp>
        <p:nvSpPr>
          <p:cNvPr id="3" name="Slide Number Placeholder 2">
            <a:extLst>
              <a:ext uri="{FF2B5EF4-FFF2-40B4-BE49-F238E27FC236}">
                <a16:creationId xmlns:a16="http://schemas.microsoft.com/office/drawing/2014/main" id="{BEA948D1-36FB-D12B-AEF4-03AB28A1A353}"/>
              </a:ext>
            </a:extLst>
          </p:cNvPr>
          <p:cNvSpPr>
            <a:spLocks noGrp="1"/>
          </p:cNvSpPr>
          <p:nvPr>
            <p:ph type="sldNum" sz="quarter" idx="10"/>
          </p:nvPr>
        </p:nvSpPr>
        <p:spPr>
          <a:xfrm>
            <a:off x="10438475" y="457199"/>
            <a:ext cx="987552" cy="471489"/>
          </a:xfrm>
        </p:spPr>
        <p:txBody>
          <a:bodyPr/>
          <a:lstStyle/>
          <a:p>
            <a:fld id="{48F63A3B-78C7-47BE-AE5E-E10140E04643}" type="slidenum">
              <a:rPr lang="en-US" smtClean="0"/>
              <a:pPr/>
              <a:t>13</a:t>
            </a:fld>
            <a:endParaRPr lang="en-US" dirty="0"/>
          </a:p>
        </p:txBody>
      </p:sp>
      <p:graphicFrame>
        <p:nvGraphicFramePr>
          <p:cNvPr id="4" name="Table 3">
            <a:extLst>
              <a:ext uri="{FF2B5EF4-FFF2-40B4-BE49-F238E27FC236}">
                <a16:creationId xmlns:a16="http://schemas.microsoft.com/office/drawing/2014/main" id="{7E6DF3FF-A8B0-FB4B-4DC4-1D146E519F99}"/>
              </a:ext>
            </a:extLst>
          </p:cNvPr>
          <p:cNvGraphicFramePr>
            <a:graphicFrameLocks noGrp="1"/>
          </p:cNvGraphicFramePr>
          <p:nvPr>
            <p:extLst>
              <p:ext uri="{D42A27DB-BD31-4B8C-83A1-F6EECF244321}">
                <p14:modId xmlns:p14="http://schemas.microsoft.com/office/powerpoint/2010/main" val="4238080607"/>
              </p:ext>
            </p:extLst>
          </p:nvPr>
        </p:nvGraphicFramePr>
        <p:xfrm>
          <a:off x="191529" y="827903"/>
          <a:ext cx="8779476" cy="5483929"/>
        </p:xfrm>
        <a:graphic>
          <a:graphicData uri="http://schemas.openxmlformats.org/drawingml/2006/table">
            <a:tbl>
              <a:tblPr firstRow="1" bandRow="1">
                <a:tableStyleId>{93296810-A885-4BE3-A3E7-6D5BEEA58F35}</a:tableStyleId>
              </a:tblPr>
              <a:tblGrid>
                <a:gridCol w="4040660">
                  <a:extLst>
                    <a:ext uri="{9D8B030D-6E8A-4147-A177-3AD203B41FA5}">
                      <a16:colId xmlns:a16="http://schemas.microsoft.com/office/drawing/2014/main" val="1662282489"/>
                    </a:ext>
                  </a:extLst>
                </a:gridCol>
                <a:gridCol w="4738816">
                  <a:extLst>
                    <a:ext uri="{9D8B030D-6E8A-4147-A177-3AD203B41FA5}">
                      <a16:colId xmlns:a16="http://schemas.microsoft.com/office/drawing/2014/main" val="1838916414"/>
                    </a:ext>
                  </a:extLst>
                </a:gridCol>
              </a:tblGrid>
              <a:tr h="606447">
                <a:tc>
                  <a:txBody>
                    <a:bodyPr/>
                    <a:lstStyle/>
                    <a:p>
                      <a:pPr algn="ctr">
                        <a:buNone/>
                      </a:pPr>
                      <a:endParaRPr lang="en-IN" b="1" dirty="0"/>
                    </a:p>
                    <a:p>
                      <a:pPr algn="ctr">
                        <a:buNone/>
                      </a:pPr>
                      <a:r>
                        <a:rPr lang="en-IN" b="0" dirty="0"/>
                        <a:t>Indicator</a:t>
                      </a:r>
                    </a:p>
                  </a:txBody>
                  <a:tcPr anchor="ctr"/>
                </a:tc>
                <a:tc>
                  <a:txBody>
                    <a:bodyPr/>
                    <a:lstStyle/>
                    <a:p>
                      <a:pPr algn="ctr"/>
                      <a:endParaRPr lang="en-IN" b="1" dirty="0"/>
                    </a:p>
                    <a:p>
                      <a:pPr algn="ctr"/>
                      <a:r>
                        <a:rPr lang="en-IN" b="0" dirty="0"/>
                        <a:t>Trend Summary</a:t>
                      </a:r>
                    </a:p>
                  </a:txBody>
                  <a:tcPr/>
                </a:tc>
                <a:extLst>
                  <a:ext uri="{0D108BD9-81ED-4DB2-BD59-A6C34878D82A}">
                    <a16:rowId xmlns:a16="http://schemas.microsoft.com/office/drawing/2014/main" val="1654070493"/>
                  </a:ext>
                </a:extLst>
              </a:tr>
              <a:tr h="729049">
                <a:tc>
                  <a:txBody>
                    <a:bodyPr/>
                    <a:lstStyle/>
                    <a:p>
                      <a:r>
                        <a:rPr lang="en-US" sz="1600" dirty="0"/>
                        <a:t>Non-Performing Loans to Total Gross Loans (%)</a:t>
                      </a:r>
                      <a:endParaRPr lang="en-IN" sz="1600" dirty="0"/>
                    </a:p>
                  </a:txBody>
                  <a:tcPr/>
                </a:tc>
                <a:tc>
                  <a:txBody>
                    <a:bodyPr/>
                    <a:lstStyle/>
                    <a:p>
                      <a:r>
                        <a:rPr lang="en-US" sz="1600" dirty="0"/>
                        <a:t>Volatile 2007–2011; decline through 2019; sharp 2020 dip (COVID relief); rebound in 2021–2022; stabilizing in 2023–2024.</a:t>
                      </a:r>
                      <a:endParaRPr lang="en-IN" sz="1600" dirty="0"/>
                    </a:p>
                  </a:txBody>
                  <a:tcPr/>
                </a:tc>
                <a:extLst>
                  <a:ext uri="{0D108BD9-81ED-4DB2-BD59-A6C34878D82A}">
                    <a16:rowId xmlns:a16="http://schemas.microsoft.com/office/drawing/2014/main" val="1549046543"/>
                  </a:ext>
                </a:extLst>
              </a:tr>
              <a:tr h="729049">
                <a:tc>
                  <a:txBody>
                    <a:bodyPr/>
                    <a:lstStyle/>
                    <a:p>
                      <a:r>
                        <a:rPr lang="en-IN" sz="1600" dirty="0"/>
                        <a:t>Return on Assets (ROA)</a:t>
                      </a:r>
                    </a:p>
                  </a:txBody>
                  <a:tcPr/>
                </a:tc>
                <a:tc>
                  <a:txBody>
                    <a:bodyPr/>
                    <a:lstStyle/>
                    <a:p>
                      <a:r>
                        <a:rPr lang="en-US" sz="1600" dirty="0"/>
                        <a:t>Strong 2005–2008; dip post-GFC; stagnant 2012–2016; strong recovery 2017–2020; COVID-driven volatility; stable post-2023.</a:t>
                      </a:r>
                      <a:endParaRPr lang="en-IN" sz="1600" dirty="0"/>
                    </a:p>
                  </a:txBody>
                  <a:tcPr/>
                </a:tc>
                <a:extLst>
                  <a:ext uri="{0D108BD9-81ED-4DB2-BD59-A6C34878D82A}">
                    <a16:rowId xmlns:a16="http://schemas.microsoft.com/office/drawing/2014/main" val="3358681517"/>
                  </a:ext>
                </a:extLst>
              </a:tr>
              <a:tr h="729049">
                <a:tc>
                  <a:txBody>
                    <a:bodyPr/>
                    <a:lstStyle/>
                    <a:p>
                      <a:r>
                        <a:rPr lang="en-IN" dirty="0"/>
                        <a:t>Tier 1 Capital Adequacy</a:t>
                      </a:r>
                    </a:p>
                  </a:txBody>
                  <a:tcPr/>
                </a:tc>
                <a:tc>
                  <a:txBody>
                    <a:bodyPr/>
                    <a:lstStyle/>
                    <a:p>
                      <a:r>
                        <a:rPr lang="en-US" sz="1600" dirty="0"/>
                        <a:t>Decline (2005–2012); flat 2013–2016; surge post-2017 (Basel III effects); stable at ~15.5–16% after 2021.</a:t>
                      </a:r>
                      <a:endParaRPr lang="en-IN" sz="1600" dirty="0"/>
                    </a:p>
                  </a:txBody>
                  <a:tcPr/>
                </a:tc>
                <a:extLst>
                  <a:ext uri="{0D108BD9-81ED-4DB2-BD59-A6C34878D82A}">
                    <a16:rowId xmlns:a16="http://schemas.microsoft.com/office/drawing/2014/main" val="1680479289"/>
                  </a:ext>
                </a:extLst>
              </a:tr>
              <a:tr h="729049">
                <a:tc>
                  <a:txBody>
                    <a:bodyPr/>
                    <a:lstStyle/>
                    <a:p>
                      <a:pPr>
                        <a:buNone/>
                      </a:pPr>
                      <a:r>
                        <a:rPr lang="en-IN" sz="1600" b="0" dirty="0"/>
                        <a:t>Liquidity Ratio</a:t>
                      </a:r>
                    </a:p>
                  </a:txBody>
                  <a:tcPr anchor="ctr"/>
                </a:tc>
                <a:tc>
                  <a:txBody>
                    <a:bodyPr/>
                    <a:lstStyle/>
                    <a:p>
                      <a:r>
                        <a:rPr lang="en-US" sz="1600" dirty="0"/>
                        <a:t>Sharp drop until 2009; gradual rise to 2015; surge 2016–2019 (regulatory tightening); dip during COVID; recovering post-2022.</a:t>
                      </a:r>
                      <a:endParaRPr lang="en-IN" sz="1600" dirty="0"/>
                    </a:p>
                  </a:txBody>
                  <a:tcPr/>
                </a:tc>
                <a:extLst>
                  <a:ext uri="{0D108BD9-81ED-4DB2-BD59-A6C34878D82A}">
                    <a16:rowId xmlns:a16="http://schemas.microsoft.com/office/drawing/2014/main" val="714604567"/>
                  </a:ext>
                </a:extLst>
              </a:tr>
              <a:tr h="729049">
                <a:tc>
                  <a:txBody>
                    <a:bodyPr/>
                    <a:lstStyle/>
                    <a:p>
                      <a:pPr>
                        <a:buNone/>
                      </a:pPr>
                      <a:r>
                        <a:rPr lang="en-US" sz="1400" b="0" dirty="0"/>
                        <a:t>NPLs Net of Provisions to Capital (%)</a:t>
                      </a:r>
                    </a:p>
                  </a:txBody>
                  <a:tcPr anchor="ctr"/>
                </a:tc>
                <a:tc>
                  <a:txBody>
                    <a:bodyPr/>
                    <a:lstStyle/>
                    <a:p>
                      <a:r>
                        <a:rPr lang="en-US" sz="1600" dirty="0"/>
                        <a:t>Stable negative (2014–2018); worsened in 2019–2020; recovery after 2021; values remain negative, signaling cautious provisioning.</a:t>
                      </a:r>
                      <a:endParaRPr lang="en-IN" sz="1600" dirty="0"/>
                    </a:p>
                  </a:txBody>
                  <a:tcPr/>
                </a:tc>
                <a:extLst>
                  <a:ext uri="{0D108BD9-81ED-4DB2-BD59-A6C34878D82A}">
                    <a16:rowId xmlns:a16="http://schemas.microsoft.com/office/drawing/2014/main" val="3465439862"/>
                  </a:ext>
                </a:extLst>
              </a:tr>
              <a:tr h="729049">
                <a:tc>
                  <a:txBody>
                    <a:bodyPr/>
                    <a:lstStyle/>
                    <a:p>
                      <a:pPr>
                        <a:buNone/>
                      </a:pPr>
                      <a:r>
                        <a:rPr lang="en-IN" sz="1400" b="0" dirty="0"/>
                        <a:t>FX Exposure to Capital</a:t>
                      </a:r>
                    </a:p>
                  </a:txBody>
                  <a:tcPr anchor="ctr"/>
                </a:tc>
                <a:tc>
                  <a:txBody>
                    <a:bodyPr/>
                    <a:lstStyle/>
                    <a:p>
                      <a:r>
                        <a:rPr lang="en-US" sz="1600" dirty="0"/>
                        <a:t>Low and stable (~0%) until 2020; sharp rise post-2021 (~4%); persistent risk through 2024, highlighting FX sensitivity.</a:t>
                      </a:r>
                      <a:endParaRPr lang="en-IN" sz="1600" dirty="0"/>
                    </a:p>
                  </a:txBody>
                  <a:tcPr/>
                </a:tc>
                <a:extLst>
                  <a:ext uri="{0D108BD9-81ED-4DB2-BD59-A6C34878D82A}">
                    <a16:rowId xmlns:a16="http://schemas.microsoft.com/office/drawing/2014/main" val="1982750195"/>
                  </a:ext>
                </a:extLst>
              </a:tr>
            </a:tbl>
          </a:graphicData>
        </a:graphic>
      </p:graphicFrame>
    </p:spTree>
    <p:extLst>
      <p:ext uri="{BB962C8B-B14F-4D97-AF65-F5344CB8AC3E}">
        <p14:creationId xmlns:p14="http://schemas.microsoft.com/office/powerpoint/2010/main" val="42870323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30A324-0737-F0DA-1F7D-10CBE06D7C3F}"/>
              </a:ext>
            </a:extLst>
          </p:cNvPr>
          <p:cNvSpPr>
            <a:spLocks noGrp="1"/>
          </p:cNvSpPr>
          <p:nvPr>
            <p:ph type="title"/>
          </p:nvPr>
        </p:nvSpPr>
        <p:spPr>
          <a:xfrm>
            <a:off x="469091" y="706071"/>
            <a:ext cx="10511627" cy="1012785"/>
          </a:xfrm>
        </p:spPr>
        <p:txBody>
          <a:bodyPr/>
          <a:lstStyle/>
          <a:p>
            <a:r>
              <a:rPr lang="en-US" sz="2000" b="0" dirty="0">
                <a:latin typeface="+mn-lt"/>
              </a:rPr>
              <a:t>Overall Themes</a:t>
            </a:r>
            <a:br>
              <a:rPr lang="en-US" dirty="0"/>
            </a:br>
            <a:endParaRPr lang="en-US" dirty="0"/>
          </a:p>
        </p:txBody>
      </p:sp>
      <p:sp>
        <p:nvSpPr>
          <p:cNvPr id="3" name="Slide Number Placeholder 2">
            <a:extLst>
              <a:ext uri="{FF2B5EF4-FFF2-40B4-BE49-F238E27FC236}">
                <a16:creationId xmlns:a16="http://schemas.microsoft.com/office/drawing/2014/main" id="{AC21286A-7B29-3B58-1636-0F45723890AB}"/>
              </a:ext>
            </a:extLst>
          </p:cNvPr>
          <p:cNvSpPr>
            <a:spLocks noGrp="1"/>
          </p:cNvSpPr>
          <p:nvPr>
            <p:ph type="sldNum" sz="quarter" idx="10"/>
          </p:nvPr>
        </p:nvSpPr>
        <p:spPr>
          <a:xfrm>
            <a:off x="10358437" y="457199"/>
            <a:ext cx="1067589" cy="471489"/>
          </a:xfrm>
        </p:spPr>
        <p:txBody>
          <a:bodyPr/>
          <a:lstStyle/>
          <a:p>
            <a:fld id="{48F63A3B-78C7-47BE-AE5E-E10140E04643}" type="slidenum">
              <a:rPr lang="en-US" smtClean="0"/>
              <a:pPr/>
              <a:t>14</a:t>
            </a:fld>
            <a:endParaRPr lang="en-US" dirty="0"/>
          </a:p>
        </p:txBody>
      </p:sp>
      <p:sp>
        <p:nvSpPr>
          <p:cNvPr id="8" name="Rectangle 1">
            <a:extLst>
              <a:ext uri="{FF2B5EF4-FFF2-40B4-BE49-F238E27FC236}">
                <a16:creationId xmlns:a16="http://schemas.microsoft.com/office/drawing/2014/main" id="{A19978D0-EB3D-2FF2-D360-6A4582D8D116}"/>
              </a:ext>
            </a:extLst>
          </p:cNvPr>
          <p:cNvSpPr>
            <a:spLocks noChangeArrowheads="1"/>
          </p:cNvSpPr>
          <p:nvPr/>
        </p:nvSpPr>
        <p:spPr bwMode="auto">
          <a:xfrm>
            <a:off x="914399" y="1931083"/>
            <a:ext cx="7914346" cy="18466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600" i="0" u="none" strike="noStrike" cap="none" normalizeH="0" baseline="0" dirty="0">
                <a:ln>
                  <a:noFill/>
                </a:ln>
                <a:solidFill>
                  <a:schemeClr val="tx1"/>
                </a:solidFill>
                <a:effectLst/>
              </a:rPr>
              <a:t>Pre-2012: Stress from global financial crisis; capital and liquidity under pressure.</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600" i="0" u="none" strike="noStrike" cap="none" normalizeH="0" baseline="0" dirty="0">
              <a:ln>
                <a:noFill/>
              </a:ln>
              <a:solidFill>
                <a:schemeClr val="tx1"/>
              </a:solidFill>
              <a:effectLst/>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600" i="0" u="none" strike="noStrike" cap="none" normalizeH="0" baseline="0" dirty="0">
                <a:ln>
                  <a:noFill/>
                </a:ln>
                <a:solidFill>
                  <a:schemeClr val="tx1"/>
                </a:solidFill>
                <a:effectLst/>
              </a:rPr>
              <a:t>2013–2019: Recovery phase; improved risk buffers and profitability.</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600" i="0" u="none" strike="noStrike" cap="none" normalizeH="0" baseline="0" dirty="0">
              <a:ln>
                <a:noFill/>
              </a:ln>
              <a:solidFill>
                <a:schemeClr val="tx1"/>
              </a:solidFill>
              <a:effectLst/>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600" i="0" u="none" strike="noStrike" cap="none" normalizeH="0" baseline="0" dirty="0">
                <a:ln>
                  <a:noFill/>
                </a:ln>
                <a:solidFill>
                  <a:schemeClr val="tx1"/>
                </a:solidFill>
                <a:effectLst/>
              </a:rPr>
              <a:t>2020–2022: COVID disruptions; liquidity strain, asset quality issues, FX volatility.</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600" i="0" u="none" strike="noStrike" cap="none" normalizeH="0" baseline="0" dirty="0">
              <a:ln>
                <a:noFill/>
              </a:ln>
              <a:solidFill>
                <a:schemeClr val="tx1"/>
              </a:solidFill>
              <a:effectLst/>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600" i="0" u="none" strike="noStrike" cap="none" normalizeH="0" baseline="0" dirty="0">
                <a:ln>
                  <a:noFill/>
                </a:ln>
                <a:solidFill>
                  <a:schemeClr val="tx1"/>
                </a:solidFill>
                <a:effectLst/>
              </a:rPr>
              <a:t>2023–2024: Signs of stabilization across most indicators but emerging FX risks remain</a:t>
            </a:r>
            <a:r>
              <a:rPr kumimoji="0" lang="en-US" altLang="en-US" sz="1800" b="0" i="0" u="none" strike="noStrike" cap="none" normalizeH="0" baseline="0" dirty="0">
                <a:ln>
                  <a:noFill/>
                </a:ln>
                <a:solidFill>
                  <a:schemeClr val="tx1"/>
                </a:solidFill>
                <a:effectLst/>
                <a:latin typeface="Arial" panose="020B0604020202020204" pitchFamily="34" charset="0"/>
              </a:rPr>
              <a:t>.</a:t>
            </a:r>
          </a:p>
        </p:txBody>
      </p:sp>
    </p:spTree>
    <p:extLst>
      <p:ext uri="{BB962C8B-B14F-4D97-AF65-F5344CB8AC3E}">
        <p14:creationId xmlns:p14="http://schemas.microsoft.com/office/powerpoint/2010/main" val="16862132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E8954-9BCB-7FD9-A210-38DC54382D45}"/>
              </a:ext>
            </a:extLst>
          </p:cNvPr>
          <p:cNvSpPr>
            <a:spLocks noGrp="1"/>
          </p:cNvSpPr>
          <p:nvPr>
            <p:ph type="title"/>
          </p:nvPr>
        </p:nvSpPr>
        <p:spPr>
          <a:xfrm>
            <a:off x="3460565" y="1057274"/>
            <a:ext cx="7965461" cy="994164"/>
          </a:xfrm>
        </p:spPr>
        <p:txBody>
          <a:bodyPr/>
          <a:lstStyle/>
          <a:p>
            <a:r>
              <a:rPr lang="en-US" dirty="0"/>
              <a:t>E</a:t>
            </a:r>
            <a:r>
              <a:rPr lang="en-IN" b="0" dirty="0"/>
              <a:t> Country-wise Analysis (Graphs + Insights)</a:t>
            </a:r>
            <a:br>
              <a:rPr lang="en-IN" b="0" dirty="0"/>
            </a:br>
            <a:br>
              <a:rPr lang="en-IN" b="0" dirty="0"/>
            </a:br>
            <a:br>
              <a:rPr lang="en-IN" b="0" dirty="0"/>
            </a:br>
            <a:br>
              <a:rPr lang="en-IN" dirty="0"/>
            </a:br>
            <a:r>
              <a:rPr lang="en-IN" b="0" dirty="0"/>
              <a:t>Country-wise Analysis (Graphs + Insights)</a:t>
            </a:r>
            <a:br>
              <a:rPr lang="en-IN" b="0" dirty="0"/>
            </a:br>
            <a:br>
              <a:rPr lang="en-IN" b="0" dirty="0"/>
            </a:br>
            <a:br>
              <a:rPr lang="en-IN" b="0" dirty="0"/>
            </a:br>
            <a:br>
              <a:rPr lang="en-IN" dirty="0"/>
            </a:br>
            <a:r>
              <a:rPr lang="en-IN" b="0" dirty="0"/>
              <a:t>Country-wise Analysis (Graphs + Insights)</a:t>
            </a:r>
            <a:br>
              <a:rPr lang="en-IN" b="0" dirty="0"/>
            </a:br>
            <a:br>
              <a:rPr lang="en-IN" b="0" dirty="0"/>
            </a:br>
            <a:br>
              <a:rPr lang="en-IN" b="0" dirty="0"/>
            </a:br>
            <a:r>
              <a:rPr lang="en-IN" b="0" dirty="0"/>
              <a:t>Country-wise Analysis (Graphs + Insights)</a:t>
            </a:r>
            <a:br>
              <a:rPr lang="en-IN" b="0" dirty="0"/>
            </a:br>
            <a:br>
              <a:rPr lang="en-IN" b="0" dirty="0"/>
            </a:br>
            <a:br>
              <a:rPr lang="en-IN" b="0" dirty="0"/>
            </a:br>
            <a:br>
              <a:rPr lang="en-IN" dirty="0"/>
            </a:br>
            <a:br>
              <a:rPr lang="en-IN" dirty="0"/>
            </a:br>
            <a:endParaRPr lang="en-US" dirty="0"/>
          </a:p>
        </p:txBody>
      </p:sp>
      <p:sp>
        <p:nvSpPr>
          <p:cNvPr id="23" name="Slide Number Placeholder 22">
            <a:extLst>
              <a:ext uri="{FF2B5EF4-FFF2-40B4-BE49-F238E27FC236}">
                <a16:creationId xmlns:a16="http://schemas.microsoft.com/office/drawing/2014/main" id="{94FF72B7-0438-3641-5939-75128934B0DF}"/>
              </a:ext>
            </a:extLst>
          </p:cNvPr>
          <p:cNvSpPr>
            <a:spLocks noGrp="1"/>
          </p:cNvSpPr>
          <p:nvPr>
            <p:ph type="sldNum" sz="quarter" idx="10"/>
          </p:nvPr>
        </p:nvSpPr>
        <p:spPr>
          <a:xfrm>
            <a:off x="10358437" y="457199"/>
            <a:ext cx="1067589" cy="471489"/>
          </a:xfrm>
        </p:spPr>
        <p:txBody>
          <a:bodyPr/>
          <a:lstStyle/>
          <a:p>
            <a:fld id="{48F63A3B-78C7-47BE-AE5E-E10140E04643}" type="slidenum">
              <a:rPr lang="en-US" smtClean="0"/>
              <a:pPr/>
              <a:t>15</a:t>
            </a:fld>
            <a:endParaRPr lang="en-US" dirty="0"/>
          </a:p>
        </p:txBody>
      </p:sp>
      <p:sp>
        <p:nvSpPr>
          <p:cNvPr id="4" name="TextBox 3">
            <a:extLst>
              <a:ext uri="{FF2B5EF4-FFF2-40B4-BE49-F238E27FC236}">
                <a16:creationId xmlns:a16="http://schemas.microsoft.com/office/drawing/2014/main" id="{0A596704-D7F3-52CC-C8AA-6D57B15B4371}"/>
              </a:ext>
            </a:extLst>
          </p:cNvPr>
          <p:cNvSpPr txBox="1"/>
          <p:nvPr/>
        </p:nvSpPr>
        <p:spPr>
          <a:xfrm>
            <a:off x="3774989" y="1229497"/>
            <a:ext cx="6019597" cy="2431435"/>
          </a:xfrm>
          <a:prstGeom prst="rect">
            <a:avLst/>
          </a:prstGeom>
          <a:noFill/>
        </p:spPr>
        <p:txBody>
          <a:bodyPr wrap="none" rtlCol="0">
            <a:spAutoFit/>
          </a:bodyPr>
          <a:lstStyle/>
          <a:p>
            <a:r>
              <a:rPr lang="en-IN" sz="3600" dirty="0">
                <a:solidFill>
                  <a:srgbClr val="202C8F"/>
                </a:solidFill>
              </a:rPr>
              <a:t>                         </a:t>
            </a:r>
          </a:p>
          <a:p>
            <a:endParaRPr lang="en-IN" sz="3600" dirty="0">
              <a:solidFill>
                <a:srgbClr val="202C8F"/>
              </a:solidFill>
            </a:endParaRPr>
          </a:p>
          <a:p>
            <a:endParaRPr lang="en-IN" sz="3600" dirty="0">
              <a:solidFill>
                <a:srgbClr val="202C8F"/>
              </a:solidFill>
            </a:endParaRPr>
          </a:p>
          <a:p>
            <a:r>
              <a:rPr lang="en-IN" sz="3600" b="1" dirty="0">
                <a:solidFill>
                  <a:srgbClr val="202C8F"/>
                </a:solidFill>
              </a:rPr>
              <a:t>                         </a:t>
            </a:r>
            <a:r>
              <a:rPr lang="en-IN" sz="4400" dirty="0">
                <a:solidFill>
                  <a:srgbClr val="202C8F"/>
                </a:solidFill>
              </a:rPr>
              <a:t>GERMANY</a:t>
            </a:r>
          </a:p>
        </p:txBody>
      </p:sp>
      <p:pic>
        <p:nvPicPr>
          <p:cNvPr id="6" name="Picture 5">
            <a:extLst>
              <a:ext uri="{FF2B5EF4-FFF2-40B4-BE49-F238E27FC236}">
                <a16:creationId xmlns:a16="http://schemas.microsoft.com/office/drawing/2014/main" id="{8B0268C3-23D7-5E43-46BD-26AE8315BE28}"/>
              </a:ext>
            </a:extLst>
          </p:cNvPr>
          <p:cNvPicPr>
            <a:picLocks noChangeAspect="1"/>
          </p:cNvPicPr>
          <p:nvPr/>
        </p:nvPicPr>
        <p:blipFill>
          <a:blip r:embed="rId3"/>
          <a:stretch>
            <a:fillRect/>
          </a:stretch>
        </p:blipFill>
        <p:spPr>
          <a:xfrm>
            <a:off x="-1" y="0"/>
            <a:ext cx="5183659" cy="6858000"/>
          </a:xfrm>
          <a:prstGeom prst="rect">
            <a:avLst/>
          </a:prstGeom>
        </p:spPr>
      </p:pic>
    </p:spTree>
    <p:extLst>
      <p:ext uri="{BB962C8B-B14F-4D97-AF65-F5344CB8AC3E}">
        <p14:creationId xmlns:p14="http://schemas.microsoft.com/office/powerpoint/2010/main" val="6856810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9399F1-C87E-80D4-15FB-98D04701923A}"/>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B5626C9-01AF-09FD-9E88-9305418BB2A9}"/>
              </a:ext>
            </a:extLst>
          </p:cNvPr>
          <p:cNvSpPr>
            <a:spLocks noGrp="1"/>
          </p:cNvSpPr>
          <p:nvPr>
            <p:ph type="sldNum" sz="quarter" idx="10"/>
          </p:nvPr>
        </p:nvSpPr>
        <p:spPr>
          <a:xfrm>
            <a:off x="10358437" y="457199"/>
            <a:ext cx="1067589" cy="471489"/>
          </a:xfrm>
        </p:spPr>
        <p:txBody>
          <a:bodyPr/>
          <a:lstStyle/>
          <a:p>
            <a:fld id="{48F63A3B-78C7-47BE-AE5E-E10140E04643}" type="slidenum">
              <a:rPr lang="en-US" smtClean="0"/>
              <a:pPr/>
              <a:t>16</a:t>
            </a:fld>
            <a:endParaRPr lang="en-US" dirty="0"/>
          </a:p>
        </p:txBody>
      </p:sp>
      <p:sp>
        <p:nvSpPr>
          <p:cNvPr id="9" name="Title 8">
            <a:extLst>
              <a:ext uri="{FF2B5EF4-FFF2-40B4-BE49-F238E27FC236}">
                <a16:creationId xmlns:a16="http://schemas.microsoft.com/office/drawing/2014/main" id="{85E2D096-869B-9FCE-2C61-81FBE706DDE6}"/>
              </a:ext>
            </a:extLst>
          </p:cNvPr>
          <p:cNvSpPr>
            <a:spLocks noGrp="1"/>
          </p:cNvSpPr>
          <p:nvPr>
            <p:ph type="title"/>
          </p:nvPr>
        </p:nvSpPr>
        <p:spPr>
          <a:xfrm>
            <a:off x="1212299" y="598910"/>
            <a:ext cx="10439358" cy="441625"/>
          </a:xfrm>
        </p:spPr>
        <p:txBody>
          <a:bodyPr/>
          <a:lstStyle/>
          <a:p>
            <a:pPr algn="ctr"/>
            <a:r>
              <a:rPr lang="en-IN" sz="2400" dirty="0"/>
              <a:t>  </a:t>
            </a:r>
            <a:br>
              <a:rPr lang="en-IN" sz="2400" dirty="0"/>
            </a:br>
            <a:br>
              <a:rPr lang="en-IN" sz="2400" dirty="0"/>
            </a:br>
            <a:br>
              <a:rPr lang="en-IN" sz="2400" dirty="0"/>
            </a:br>
            <a:br>
              <a:rPr lang="en-IN" sz="2400" dirty="0"/>
            </a:br>
            <a:r>
              <a:rPr lang="en-IN" sz="2400" dirty="0"/>
              <a:t> </a:t>
            </a:r>
            <a:r>
              <a:rPr lang="en-IN" sz="2000" b="0" dirty="0">
                <a:latin typeface="+mn-lt"/>
              </a:rPr>
              <a:t>GERMANY – </a:t>
            </a:r>
            <a:r>
              <a:rPr lang="en-US" sz="2000" b="0" dirty="0">
                <a:latin typeface="+mn-lt"/>
              </a:rPr>
              <a:t>Non-performing Loans to Total Gross  Loans (%)</a:t>
            </a:r>
            <a:br>
              <a:rPr lang="en-US" sz="2000" b="0" dirty="0">
                <a:latin typeface="+mn-lt"/>
              </a:rPr>
            </a:br>
            <a:r>
              <a:rPr lang="en-IN" sz="2000" b="0" dirty="0">
                <a:latin typeface="+mn-lt"/>
              </a:rPr>
              <a:t>(2022–2024)</a:t>
            </a:r>
            <a:br>
              <a:rPr lang="en-IN" sz="2000" b="0" dirty="0">
                <a:latin typeface="+mn-lt"/>
              </a:rPr>
            </a:br>
            <a:endParaRPr lang="en-IN" sz="2000" b="0" dirty="0">
              <a:latin typeface="+mn-lt"/>
            </a:endParaRPr>
          </a:p>
        </p:txBody>
      </p:sp>
      <p:sp>
        <p:nvSpPr>
          <p:cNvPr id="14" name="TextBox 13">
            <a:extLst>
              <a:ext uri="{FF2B5EF4-FFF2-40B4-BE49-F238E27FC236}">
                <a16:creationId xmlns:a16="http://schemas.microsoft.com/office/drawing/2014/main" id="{18633AA4-CB6A-B147-5DB2-FADE4937D7E9}"/>
              </a:ext>
            </a:extLst>
          </p:cNvPr>
          <p:cNvSpPr txBox="1"/>
          <p:nvPr/>
        </p:nvSpPr>
        <p:spPr>
          <a:xfrm>
            <a:off x="299299" y="3524131"/>
            <a:ext cx="11976484" cy="3016210"/>
          </a:xfrm>
          <a:prstGeom prst="rect">
            <a:avLst/>
          </a:prstGeom>
          <a:noFill/>
        </p:spPr>
        <p:txBody>
          <a:bodyPr wrap="none" rtlCol="0">
            <a:spAutoFit/>
          </a:bodyPr>
          <a:lstStyle/>
          <a:p>
            <a:r>
              <a:rPr lang="en-US" sz="1600" dirty="0"/>
              <a:t>Key Insights :</a:t>
            </a:r>
          </a:p>
          <a:p>
            <a:endParaRPr lang="en-US" sz="1600" dirty="0"/>
          </a:p>
          <a:p>
            <a:pPr marL="285750" indent="-285750">
              <a:buFont typeface="Arial" panose="020B0604020202020204" pitchFamily="34" charset="0"/>
              <a:buChar char="•"/>
            </a:pPr>
            <a:r>
              <a:rPr lang="en-US" sz="1600" dirty="0"/>
              <a:t>Non-performing loan (NPL) ratios remained stable at ~1.24% throughout 2022, suggesting a healthy loan book.</a:t>
            </a:r>
          </a:p>
          <a:p>
            <a:endParaRPr lang="en-US" sz="1600" dirty="0"/>
          </a:p>
          <a:p>
            <a:pPr marL="285750" indent="-285750">
              <a:buFont typeface="Arial" panose="020B0604020202020204" pitchFamily="34" charset="0"/>
              <a:buChar char="•"/>
            </a:pPr>
            <a:r>
              <a:rPr lang="en-US" sz="1600" dirty="0"/>
              <a:t>A sharp rise in early 2023 indicates emerging credit stress, potentially linked to macroeconomic tightening or sector-specific pressures.</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Steady upward trend continues through 2024, reaching around 1.75%, signaling a gradual deterioration in asset quality.</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The persistent increase may reflect challenges in borrower repayment capacity or delayed effects of rising interest rates.</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Rising NPLs highlight the need for proactive risk monitoring and stronger credit management by financial institutions.</a:t>
            </a:r>
          </a:p>
          <a:p>
            <a:endParaRPr lang="en-US" sz="1400" b="1" dirty="0"/>
          </a:p>
        </p:txBody>
      </p:sp>
      <p:pic>
        <p:nvPicPr>
          <p:cNvPr id="4" name="Picture 3">
            <a:extLst>
              <a:ext uri="{FF2B5EF4-FFF2-40B4-BE49-F238E27FC236}">
                <a16:creationId xmlns:a16="http://schemas.microsoft.com/office/drawing/2014/main" id="{FB39BF71-199D-68C0-430B-9997FC78B205}"/>
              </a:ext>
            </a:extLst>
          </p:cNvPr>
          <p:cNvPicPr>
            <a:picLocks noChangeAspect="1"/>
          </p:cNvPicPr>
          <p:nvPr/>
        </p:nvPicPr>
        <p:blipFill>
          <a:blip r:embed="rId3"/>
          <a:stretch>
            <a:fillRect/>
          </a:stretch>
        </p:blipFill>
        <p:spPr>
          <a:xfrm>
            <a:off x="2930696" y="928687"/>
            <a:ext cx="8132156" cy="2907246"/>
          </a:xfrm>
          <a:prstGeom prst="rect">
            <a:avLst/>
          </a:prstGeom>
        </p:spPr>
      </p:pic>
    </p:spTree>
    <p:extLst>
      <p:ext uri="{BB962C8B-B14F-4D97-AF65-F5344CB8AC3E}">
        <p14:creationId xmlns:p14="http://schemas.microsoft.com/office/powerpoint/2010/main" val="2535719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A6A84E-9FC9-5183-7F05-EE056109F554}"/>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727B47B-5414-7BBD-2A8D-5B3DE79B4829}"/>
              </a:ext>
            </a:extLst>
          </p:cNvPr>
          <p:cNvSpPr>
            <a:spLocks noGrp="1"/>
          </p:cNvSpPr>
          <p:nvPr>
            <p:ph type="sldNum" sz="quarter" idx="10"/>
          </p:nvPr>
        </p:nvSpPr>
        <p:spPr>
          <a:xfrm>
            <a:off x="10358437" y="457199"/>
            <a:ext cx="1067589" cy="471489"/>
          </a:xfrm>
        </p:spPr>
        <p:txBody>
          <a:bodyPr/>
          <a:lstStyle/>
          <a:p>
            <a:fld id="{48F63A3B-78C7-47BE-AE5E-E10140E04643}" type="slidenum">
              <a:rPr lang="en-US" smtClean="0"/>
              <a:pPr/>
              <a:t>17</a:t>
            </a:fld>
            <a:endParaRPr lang="en-US" dirty="0"/>
          </a:p>
        </p:txBody>
      </p:sp>
      <p:sp>
        <p:nvSpPr>
          <p:cNvPr id="9" name="Title 8">
            <a:extLst>
              <a:ext uri="{FF2B5EF4-FFF2-40B4-BE49-F238E27FC236}">
                <a16:creationId xmlns:a16="http://schemas.microsoft.com/office/drawing/2014/main" id="{1A3CA00B-681D-FDFC-E55D-7B2E2D41EB77}"/>
              </a:ext>
            </a:extLst>
          </p:cNvPr>
          <p:cNvSpPr>
            <a:spLocks noGrp="1"/>
          </p:cNvSpPr>
          <p:nvPr>
            <p:ph type="title"/>
          </p:nvPr>
        </p:nvSpPr>
        <p:spPr>
          <a:xfrm>
            <a:off x="1855508" y="87463"/>
            <a:ext cx="9879437" cy="605480"/>
          </a:xfrm>
        </p:spPr>
        <p:txBody>
          <a:bodyPr/>
          <a:lstStyle/>
          <a:p>
            <a:r>
              <a:rPr lang="en-IN" sz="2000" dirty="0"/>
              <a:t>    </a:t>
            </a:r>
            <a:r>
              <a:rPr lang="en-IN" sz="2000" b="0" dirty="0">
                <a:latin typeface="+mn-lt"/>
              </a:rPr>
              <a:t>GERMANY</a:t>
            </a:r>
            <a:r>
              <a:rPr lang="en-IN" sz="2000" dirty="0"/>
              <a:t> </a:t>
            </a:r>
            <a:r>
              <a:rPr lang="en-IN" sz="2000" b="0" dirty="0">
                <a:latin typeface="+mn-lt"/>
              </a:rPr>
              <a:t>– Return on Assets (ROA) (2005–2024)</a:t>
            </a:r>
            <a:br>
              <a:rPr lang="en-IN" sz="2000" b="0" dirty="0">
                <a:latin typeface="+mn-lt"/>
              </a:rPr>
            </a:br>
            <a:endParaRPr lang="en-IN" sz="2000" b="0" dirty="0">
              <a:latin typeface="+mn-lt"/>
            </a:endParaRPr>
          </a:p>
        </p:txBody>
      </p:sp>
      <p:sp>
        <p:nvSpPr>
          <p:cNvPr id="6" name="TextBox 5">
            <a:extLst>
              <a:ext uri="{FF2B5EF4-FFF2-40B4-BE49-F238E27FC236}">
                <a16:creationId xmlns:a16="http://schemas.microsoft.com/office/drawing/2014/main" id="{507CD650-C942-F07B-5BC4-1BC491216B7B}"/>
              </a:ext>
            </a:extLst>
          </p:cNvPr>
          <p:cNvSpPr txBox="1"/>
          <p:nvPr/>
        </p:nvSpPr>
        <p:spPr>
          <a:xfrm>
            <a:off x="507656" y="3490996"/>
            <a:ext cx="11176687" cy="3077766"/>
          </a:xfrm>
          <a:prstGeom prst="rect">
            <a:avLst/>
          </a:prstGeom>
          <a:noFill/>
        </p:spPr>
        <p:txBody>
          <a:bodyPr wrap="square" rtlCol="0">
            <a:spAutoFit/>
          </a:bodyPr>
          <a:lstStyle/>
          <a:p>
            <a:r>
              <a:rPr lang="en-US" sz="1600" dirty="0"/>
              <a:t>Key Insights:</a:t>
            </a:r>
          </a:p>
          <a:p>
            <a:endParaRPr lang="en-US" sz="1600" dirty="0"/>
          </a:p>
          <a:p>
            <a:pPr marL="285750" indent="-285750">
              <a:buFont typeface="Arial" panose="020B0604020202020204" pitchFamily="34" charset="0"/>
              <a:buChar char="•"/>
            </a:pPr>
            <a:r>
              <a:rPr lang="en-US" sz="1600" dirty="0"/>
              <a:t>ROA declined sharply during the 2008 global financial crisis, turning negative, reflecting severe profitability stress.</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A gradual recovery followed between 2009 and 2016, with ROA stabilizing around 0.3%–0.35%.</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Profitability weakened again between 2018 and 2020, likely due to low interest rates and economic slowdown.</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A strong rebound occurred post-2020, peaking above 0.6%, suggesting improved bank efficiency and earnings.</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ROA remains solid through 2024, indicating overall banking sector resilience despite macroeconomic headwinds.</a:t>
            </a:r>
          </a:p>
          <a:p>
            <a:endParaRPr lang="en-IN" dirty="0"/>
          </a:p>
        </p:txBody>
      </p:sp>
      <p:pic>
        <p:nvPicPr>
          <p:cNvPr id="5" name="Picture 4">
            <a:extLst>
              <a:ext uri="{FF2B5EF4-FFF2-40B4-BE49-F238E27FC236}">
                <a16:creationId xmlns:a16="http://schemas.microsoft.com/office/drawing/2014/main" id="{C0238BBC-B344-F632-E6DE-8E63A9572678}"/>
              </a:ext>
            </a:extLst>
          </p:cNvPr>
          <p:cNvPicPr>
            <a:picLocks noChangeAspect="1"/>
          </p:cNvPicPr>
          <p:nvPr/>
        </p:nvPicPr>
        <p:blipFill>
          <a:blip r:embed="rId3"/>
          <a:stretch>
            <a:fillRect/>
          </a:stretch>
        </p:blipFill>
        <p:spPr>
          <a:xfrm>
            <a:off x="1855508" y="540607"/>
            <a:ext cx="9220450" cy="2950389"/>
          </a:xfrm>
          <a:prstGeom prst="rect">
            <a:avLst/>
          </a:prstGeom>
        </p:spPr>
      </p:pic>
    </p:spTree>
    <p:extLst>
      <p:ext uri="{BB962C8B-B14F-4D97-AF65-F5344CB8AC3E}">
        <p14:creationId xmlns:p14="http://schemas.microsoft.com/office/powerpoint/2010/main" val="24319006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3C510E-11E2-9DCF-05CF-76D0294466C2}"/>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D1720B8-18F7-DE3F-8ABC-3546B80E7931}"/>
              </a:ext>
            </a:extLst>
          </p:cNvPr>
          <p:cNvSpPr>
            <a:spLocks noGrp="1"/>
          </p:cNvSpPr>
          <p:nvPr>
            <p:ph type="sldNum" sz="quarter" idx="10"/>
          </p:nvPr>
        </p:nvSpPr>
        <p:spPr>
          <a:xfrm>
            <a:off x="10358437" y="457199"/>
            <a:ext cx="1067589" cy="471489"/>
          </a:xfrm>
        </p:spPr>
        <p:txBody>
          <a:bodyPr/>
          <a:lstStyle/>
          <a:p>
            <a:fld id="{48F63A3B-78C7-47BE-AE5E-E10140E04643}" type="slidenum">
              <a:rPr lang="en-US" smtClean="0"/>
              <a:pPr/>
              <a:t>18</a:t>
            </a:fld>
            <a:endParaRPr lang="en-US" dirty="0"/>
          </a:p>
        </p:txBody>
      </p:sp>
      <p:sp>
        <p:nvSpPr>
          <p:cNvPr id="9" name="Title 8">
            <a:extLst>
              <a:ext uri="{FF2B5EF4-FFF2-40B4-BE49-F238E27FC236}">
                <a16:creationId xmlns:a16="http://schemas.microsoft.com/office/drawing/2014/main" id="{A68D7CFB-ADFF-B0EB-FC2B-F899202CC87C}"/>
              </a:ext>
            </a:extLst>
          </p:cNvPr>
          <p:cNvSpPr>
            <a:spLocks noGrp="1"/>
          </p:cNvSpPr>
          <p:nvPr>
            <p:ph type="title"/>
          </p:nvPr>
        </p:nvSpPr>
        <p:spPr>
          <a:xfrm>
            <a:off x="1670157" y="-135925"/>
            <a:ext cx="10427108" cy="685800"/>
          </a:xfrm>
        </p:spPr>
        <p:txBody>
          <a:bodyPr/>
          <a:lstStyle/>
          <a:p>
            <a:br>
              <a:rPr lang="en-IN" sz="2000" dirty="0"/>
            </a:br>
            <a:br>
              <a:rPr lang="en-IN" sz="2000" dirty="0"/>
            </a:br>
            <a:r>
              <a:rPr lang="en-IN" sz="2000" dirty="0"/>
              <a:t>   </a:t>
            </a:r>
            <a:r>
              <a:rPr lang="en-IN" sz="2000" b="0" dirty="0">
                <a:latin typeface="+mn-lt"/>
              </a:rPr>
              <a:t>GERMANY –</a:t>
            </a:r>
            <a:r>
              <a:rPr lang="en-US" sz="2000" b="0" dirty="0">
                <a:latin typeface="+mn-lt"/>
              </a:rPr>
              <a:t>Tier 1 Capital Adequacy Trend (2022–2024)</a:t>
            </a:r>
            <a:endParaRPr lang="en-IN" sz="2000" b="0" dirty="0">
              <a:latin typeface="+mn-lt"/>
            </a:endParaRPr>
          </a:p>
        </p:txBody>
      </p:sp>
      <p:sp>
        <p:nvSpPr>
          <p:cNvPr id="5" name="TextBox 4">
            <a:extLst>
              <a:ext uri="{FF2B5EF4-FFF2-40B4-BE49-F238E27FC236}">
                <a16:creationId xmlns:a16="http://schemas.microsoft.com/office/drawing/2014/main" id="{8BC305FA-5540-CD50-3BF8-A56DD19E4CE3}"/>
              </a:ext>
            </a:extLst>
          </p:cNvPr>
          <p:cNvSpPr txBox="1"/>
          <p:nvPr/>
        </p:nvSpPr>
        <p:spPr>
          <a:xfrm>
            <a:off x="908221" y="3200153"/>
            <a:ext cx="11189044" cy="3570208"/>
          </a:xfrm>
          <a:prstGeom prst="rect">
            <a:avLst/>
          </a:prstGeom>
          <a:noFill/>
        </p:spPr>
        <p:txBody>
          <a:bodyPr wrap="square" rtlCol="0">
            <a:spAutoFit/>
          </a:bodyPr>
          <a:lstStyle/>
          <a:p>
            <a:r>
              <a:rPr lang="en-US" sz="1600" dirty="0"/>
              <a:t>Key Insights:</a:t>
            </a:r>
          </a:p>
          <a:p>
            <a:endParaRPr lang="en-US" sz="1600" dirty="0"/>
          </a:p>
          <a:p>
            <a:pPr marL="285750" indent="-285750">
              <a:buFont typeface="Arial" panose="020B0604020202020204" pitchFamily="34" charset="0"/>
              <a:buChar char="•"/>
            </a:pPr>
            <a:r>
              <a:rPr lang="en-US" sz="1600" dirty="0"/>
              <a:t>Tier 1 capital ratio remained flat around 17.18% during 2022, indicating stable core capital buffers.</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From early 2023 onward, the ratio shows a consistent upward trend, crossing 18% by late 2024.</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The increase reflects strengthened bank capital positions, possibly due to retained earnings, regulatory focus, </a:t>
            </a:r>
          </a:p>
          <a:p>
            <a:r>
              <a:rPr lang="en-US" sz="1600" dirty="0"/>
              <a:t>        or reduced risk-weighted assets.</a:t>
            </a:r>
          </a:p>
          <a:p>
            <a:endParaRPr lang="en-US" sz="1600" dirty="0"/>
          </a:p>
          <a:p>
            <a:pPr marL="285750" indent="-285750">
              <a:buFont typeface="Arial" panose="020B0604020202020204" pitchFamily="34" charset="0"/>
              <a:buChar char="•"/>
            </a:pPr>
            <a:r>
              <a:rPr lang="en-US" sz="1600" dirty="0"/>
              <a:t>A higher Tier 1 ratio enhances banks' shock-absorption capacity, supporting financial system stability.</a:t>
            </a:r>
          </a:p>
          <a:p>
            <a:endParaRPr lang="en-US" sz="1600" dirty="0"/>
          </a:p>
          <a:p>
            <a:pPr marL="285750" indent="-285750">
              <a:buFont typeface="Arial" panose="020B0604020202020204" pitchFamily="34" charset="0"/>
              <a:buChar char="•"/>
            </a:pPr>
            <a:r>
              <a:rPr lang="en-US" sz="1600" dirty="0"/>
              <a:t>This trend signals a more resilient and well-capitalized banking sector amid evolving economic risks.</a:t>
            </a:r>
          </a:p>
          <a:p>
            <a:endParaRPr lang="en-US" sz="1600" dirty="0"/>
          </a:p>
          <a:p>
            <a:endParaRPr lang="en-IN" dirty="0"/>
          </a:p>
        </p:txBody>
      </p:sp>
      <p:pic>
        <p:nvPicPr>
          <p:cNvPr id="6" name="Picture 5">
            <a:extLst>
              <a:ext uri="{FF2B5EF4-FFF2-40B4-BE49-F238E27FC236}">
                <a16:creationId xmlns:a16="http://schemas.microsoft.com/office/drawing/2014/main" id="{E31071D4-7E6B-7D03-6584-CDD1E396518F}"/>
              </a:ext>
            </a:extLst>
          </p:cNvPr>
          <p:cNvPicPr>
            <a:picLocks noChangeAspect="1"/>
          </p:cNvPicPr>
          <p:nvPr/>
        </p:nvPicPr>
        <p:blipFill>
          <a:blip r:embed="rId3"/>
          <a:stretch>
            <a:fillRect/>
          </a:stretch>
        </p:blipFill>
        <p:spPr>
          <a:xfrm>
            <a:off x="2787695" y="692943"/>
            <a:ext cx="7722473" cy="2678209"/>
          </a:xfrm>
          <a:prstGeom prst="rect">
            <a:avLst/>
          </a:prstGeom>
        </p:spPr>
      </p:pic>
    </p:spTree>
    <p:extLst>
      <p:ext uri="{BB962C8B-B14F-4D97-AF65-F5344CB8AC3E}">
        <p14:creationId xmlns:p14="http://schemas.microsoft.com/office/powerpoint/2010/main" val="15443841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6B4074-56AD-CEDF-C16F-3209A709DA73}"/>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F76A62E-A4DE-5AB8-2C3C-EB07EF7964EB}"/>
              </a:ext>
            </a:extLst>
          </p:cNvPr>
          <p:cNvSpPr>
            <a:spLocks noGrp="1"/>
          </p:cNvSpPr>
          <p:nvPr>
            <p:ph type="sldNum" sz="quarter" idx="10"/>
          </p:nvPr>
        </p:nvSpPr>
        <p:spPr>
          <a:xfrm>
            <a:off x="10358437" y="457199"/>
            <a:ext cx="1067589" cy="471489"/>
          </a:xfrm>
        </p:spPr>
        <p:txBody>
          <a:bodyPr/>
          <a:lstStyle/>
          <a:p>
            <a:fld id="{48F63A3B-78C7-47BE-AE5E-E10140E04643}" type="slidenum">
              <a:rPr lang="en-US" smtClean="0"/>
              <a:pPr/>
              <a:t>19</a:t>
            </a:fld>
            <a:endParaRPr lang="en-US" dirty="0"/>
          </a:p>
        </p:txBody>
      </p:sp>
      <p:sp>
        <p:nvSpPr>
          <p:cNvPr id="9" name="Title 8">
            <a:extLst>
              <a:ext uri="{FF2B5EF4-FFF2-40B4-BE49-F238E27FC236}">
                <a16:creationId xmlns:a16="http://schemas.microsoft.com/office/drawing/2014/main" id="{397C36C0-A954-5580-8AC8-D5D67B628D17}"/>
              </a:ext>
            </a:extLst>
          </p:cNvPr>
          <p:cNvSpPr>
            <a:spLocks noGrp="1"/>
          </p:cNvSpPr>
          <p:nvPr>
            <p:ph type="title"/>
          </p:nvPr>
        </p:nvSpPr>
        <p:spPr>
          <a:xfrm>
            <a:off x="1779373" y="191360"/>
            <a:ext cx="9879437" cy="605480"/>
          </a:xfrm>
        </p:spPr>
        <p:txBody>
          <a:bodyPr/>
          <a:lstStyle/>
          <a:p>
            <a:r>
              <a:rPr lang="en-IN" sz="2000" dirty="0"/>
              <a:t>     </a:t>
            </a:r>
            <a:r>
              <a:rPr lang="en-IN" sz="2000" b="0" dirty="0">
                <a:latin typeface="+mn-lt"/>
              </a:rPr>
              <a:t>GERMANY – Liquidity Ratio Trend  (2022–2024)</a:t>
            </a:r>
            <a:br>
              <a:rPr lang="en-IN" sz="2000" b="0" dirty="0">
                <a:latin typeface="+mn-lt"/>
              </a:rPr>
            </a:br>
            <a:endParaRPr lang="en-IN" sz="2000" b="0" dirty="0">
              <a:latin typeface="+mn-lt"/>
            </a:endParaRPr>
          </a:p>
        </p:txBody>
      </p:sp>
      <p:sp>
        <p:nvSpPr>
          <p:cNvPr id="5" name="TextBox 4">
            <a:extLst>
              <a:ext uri="{FF2B5EF4-FFF2-40B4-BE49-F238E27FC236}">
                <a16:creationId xmlns:a16="http://schemas.microsoft.com/office/drawing/2014/main" id="{D371BA3E-3D65-4A15-8802-F250FF37FE2E}"/>
              </a:ext>
            </a:extLst>
          </p:cNvPr>
          <p:cNvSpPr txBox="1"/>
          <p:nvPr/>
        </p:nvSpPr>
        <p:spPr>
          <a:xfrm>
            <a:off x="488091" y="3453714"/>
            <a:ext cx="10867768" cy="3570208"/>
          </a:xfrm>
          <a:prstGeom prst="rect">
            <a:avLst/>
          </a:prstGeom>
          <a:noFill/>
        </p:spPr>
        <p:txBody>
          <a:bodyPr wrap="square" rtlCol="0">
            <a:spAutoFit/>
          </a:bodyPr>
          <a:lstStyle/>
          <a:p>
            <a:r>
              <a:rPr lang="en-US" sz="1600" dirty="0"/>
              <a:t>Key Insights:</a:t>
            </a:r>
          </a:p>
          <a:p>
            <a:endParaRPr lang="en-US" sz="1600" dirty="0"/>
          </a:p>
          <a:p>
            <a:pPr marL="285750" indent="-285750">
              <a:buFont typeface="Arial" panose="020B0604020202020204" pitchFamily="34" charset="0"/>
              <a:buChar char="•"/>
            </a:pPr>
            <a:r>
              <a:rPr lang="en-US" sz="1600" dirty="0"/>
              <a:t>Liquidity ratio stayed stable around 33.6% in 2022, reflecting a consistent buffer of high-quality liquid assets.</a:t>
            </a:r>
          </a:p>
          <a:p>
            <a:endParaRPr lang="en-US" sz="1600" dirty="0"/>
          </a:p>
          <a:p>
            <a:pPr marL="285750" indent="-285750">
              <a:buFont typeface="Arial" panose="020B0604020202020204" pitchFamily="34" charset="0"/>
              <a:buChar char="•"/>
            </a:pPr>
            <a:r>
              <a:rPr lang="en-US" sz="1600" dirty="0"/>
              <a:t>Spikes in early 2023 and late 2023 above 35.5% suggest temporary liquidity strengthening, possibly due to regulatory requirements or precautionary measures.</a:t>
            </a:r>
          </a:p>
          <a:p>
            <a:endParaRPr lang="en-US" sz="1600" dirty="0"/>
          </a:p>
          <a:p>
            <a:pPr marL="285750" indent="-285750">
              <a:buFont typeface="Arial" panose="020B0604020202020204" pitchFamily="34" charset="0"/>
              <a:buChar char="•"/>
            </a:pPr>
            <a:r>
              <a:rPr lang="en-US" sz="1600" dirty="0"/>
              <a:t>The ratio declined gradually through 2024, dropping below 34%, pointing to reduced short-term liquid asset coverage.</a:t>
            </a:r>
          </a:p>
          <a:p>
            <a:endParaRPr lang="en-US" sz="1600" dirty="0"/>
          </a:p>
          <a:p>
            <a:pPr marL="285750" indent="-285750">
              <a:buFont typeface="Arial" panose="020B0604020202020204" pitchFamily="34" charset="0"/>
              <a:buChar char="•"/>
            </a:pPr>
            <a:r>
              <a:rPr lang="en-US" sz="1600" dirty="0"/>
              <a:t>Volatility indicates fluctuating funding or asset management strategies amid changing market conditions.</a:t>
            </a:r>
          </a:p>
          <a:p>
            <a:endParaRPr lang="en-US" sz="1600" dirty="0"/>
          </a:p>
          <a:p>
            <a:pPr marL="285750" indent="-285750">
              <a:buFont typeface="Arial" panose="020B0604020202020204" pitchFamily="34" charset="0"/>
              <a:buChar char="•"/>
            </a:pPr>
            <a:r>
              <a:rPr lang="en-US" sz="1600" dirty="0"/>
              <a:t>Overall, while liquidity remains above regulatory thresholds, the recent downtrend may warrant closer monitoring to ensure continued resilience.</a:t>
            </a:r>
          </a:p>
          <a:p>
            <a:endParaRPr lang="en-IN" dirty="0"/>
          </a:p>
        </p:txBody>
      </p:sp>
      <p:pic>
        <p:nvPicPr>
          <p:cNvPr id="6" name="Picture 5">
            <a:extLst>
              <a:ext uri="{FF2B5EF4-FFF2-40B4-BE49-F238E27FC236}">
                <a16:creationId xmlns:a16="http://schemas.microsoft.com/office/drawing/2014/main" id="{7A73E65B-8E15-F195-EC3C-598C13E74D0C}"/>
              </a:ext>
            </a:extLst>
          </p:cNvPr>
          <p:cNvPicPr>
            <a:picLocks noChangeAspect="1"/>
          </p:cNvPicPr>
          <p:nvPr/>
        </p:nvPicPr>
        <p:blipFill>
          <a:blip r:embed="rId3"/>
          <a:stretch>
            <a:fillRect/>
          </a:stretch>
        </p:blipFill>
        <p:spPr>
          <a:xfrm>
            <a:off x="1933832" y="692943"/>
            <a:ext cx="9082217" cy="3062374"/>
          </a:xfrm>
          <a:prstGeom prst="rect">
            <a:avLst/>
          </a:prstGeom>
        </p:spPr>
      </p:pic>
    </p:spTree>
    <p:extLst>
      <p:ext uri="{BB962C8B-B14F-4D97-AF65-F5344CB8AC3E}">
        <p14:creationId xmlns:p14="http://schemas.microsoft.com/office/powerpoint/2010/main" val="36151117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21072-4A77-DB4D-DF41-58EADB7DA94E}"/>
              </a:ext>
            </a:extLst>
          </p:cNvPr>
          <p:cNvSpPr>
            <a:spLocks noGrp="1"/>
          </p:cNvSpPr>
          <p:nvPr>
            <p:ph type="title"/>
          </p:nvPr>
        </p:nvSpPr>
        <p:spPr>
          <a:xfrm>
            <a:off x="914400" y="1057274"/>
            <a:ext cx="6583680" cy="1531357"/>
          </a:xfrm>
        </p:spPr>
        <p:txBody>
          <a:bodyPr/>
          <a:lstStyle/>
          <a:p>
            <a:r>
              <a:rPr lang="en-IN" sz="2800" dirty="0">
                <a:latin typeface="+mn-lt"/>
              </a:rPr>
              <a:t>Project Roadmap</a:t>
            </a:r>
            <a:endParaRPr lang="en-US" sz="2800" dirty="0">
              <a:latin typeface="+mn-lt"/>
            </a:endParaRPr>
          </a:p>
        </p:txBody>
      </p:sp>
      <p:sp>
        <p:nvSpPr>
          <p:cNvPr id="3" name="Content Placeholder 2">
            <a:extLst>
              <a:ext uri="{FF2B5EF4-FFF2-40B4-BE49-F238E27FC236}">
                <a16:creationId xmlns:a16="http://schemas.microsoft.com/office/drawing/2014/main" id="{D4D22962-3C7F-E480-5C35-7F4860A098E1}"/>
              </a:ext>
            </a:extLst>
          </p:cNvPr>
          <p:cNvSpPr>
            <a:spLocks noGrp="1"/>
          </p:cNvSpPr>
          <p:nvPr>
            <p:ph idx="1"/>
          </p:nvPr>
        </p:nvSpPr>
        <p:spPr>
          <a:xfrm>
            <a:off x="914400" y="2834640"/>
            <a:ext cx="6583680" cy="3207344"/>
          </a:xfrm>
        </p:spPr>
        <p:txBody>
          <a:bodyPr/>
          <a:lstStyle/>
          <a:p>
            <a:pPr marL="342900" indent="-342900">
              <a:buFont typeface="Arial" panose="020B0604020202020204" pitchFamily="34" charset="0"/>
              <a:buChar char="•"/>
            </a:pPr>
            <a:r>
              <a:rPr lang="en-US" sz="2000" dirty="0"/>
              <a:t>Introduction</a:t>
            </a:r>
          </a:p>
          <a:p>
            <a:pPr marL="342900" lvl="0" indent="-342900" eaLnBrk="0" fontAlgn="base" hangingPunct="0">
              <a:lnSpc>
                <a:spcPct val="100000"/>
              </a:lnSpc>
              <a:spcBef>
                <a:spcPct val="0"/>
              </a:spcBef>
              <a:spcAft>
                <a:spcPct val="0"/>
              </a:spcAft>
              <a:buFont typeface="Arial" panose="020B0604020202020204" pitchFamily="34" charset="0"/>
              <a:buChar char="•"/>
            </a:pPr>
            <a:r>
              <a:rPr lang="en-US" altLang="en-US" sz="2000" dirty="0"/>
              <a:t>Project Overview &amp; Objective</a:t>
            </a:r>
          </a:p>
          <a:p>
            <a:pPr marL="342900" lvl="0" indent="-342900" eaLnBrk="0" fontAlgn="base" hangingPunct="0">
              <a:lnSpc>
                <a:spcPct val="100000"/>
              </a:lnSpc>
              <a:spcBef>
                <a:spcPct val="0"/>
              </a:spcBef>
              <a:spcAft>
                <a:spcPct val="0"/>
              </a:spcAft>
              <a:buFont typeface="Arial" panose="020B0604020202020204" pitchFamily="34" charset="0"/>
              <a:buChar char="•"/>
            </a:pPr>
            <a:r>
              <a:rPr lang="en-US" altLang="en-US" sz="2000" dirty="0"/>
              <a:t>Key Indicators &amp; Methodology</a:t>
            </a:r>
            <a:endParaRPr lang="en-US" sz="2000" dirty="0"/>
          </a:p>
          <a:p>
            <a:pPr marL="342900" lvl="0" indent="-342900" eaLnBrk="0" fontAlgn="base" hangingPunct="0">
              <a:lnSpc>
                <a:spcPct val="100000"/>
              </a:lnSpc>
              <a:spcBef>
                <a:spcPct val="0"/>
              </a:spcBef>
              <a:spcAft>
                <a:spcPct val="0"/>
              </a:spcAft>
              <a:buFont typeface="Arial" panose="020B0604020202020204" pitchFamily="34" charset="0"/>
              <a:buChar char="•"/>
            </a:pPr>
            <a:r>
              <a:rPr lang="en-US" altLang="en-US" sz="2000" dirty="0"/>
              <a:t>Country-wise Analysis (Graphs + Insights)</a:t>
            </a:r>
          </a:p>
          <a:p>
            <a:pPr marL="342900" lvl="0" indent="-342900" eaLnBrk="0" fontAlgn="base" hangingPunct="0">
              <a:lnSpc>
                <a:spcPct val="100000"/>
              </a:lnSpc>
              <a:spcBef>
                <a:spcPct val="0"/>
              </a:spcBef>
              <a:spcAft>
                <a:spcPct val="0"/>
              </a:spcAft>
              <a:buFont typeface="Arial" panose="020B0604020202020204" pitchFamily="34" charset="0"/>
              <a:buChar char="•"/>
            </a:pPr>
            <a:r>
              <a:rPr lang="en-US" altLang="en-US" sz="2000" dirty="0"/>
              <a:t>Summary of Trends</a:t>
            </a:r>
          </a:p>
          <a:p>
            <a:pPr marL="342900" lvl="0" indent="-342900" eaLnBrk="0" fontAlgn="base" hangingPunct="0">
              <a:lnSpc>
                <a:spcPct val="100000"/>
              </a:lnSpc>
              <a:spcBef>
                <a:spcPct val="0"/>
              </a:spcBef>
              <a:spcAft>
                <a:spcPct val="0"/>
              </a:spcAft>
              <a:buFont typeface="Arial" panose="020B0604020202020204" pitchFamily="34" charset="0"/>
              <a:buChar char="•"/>
            </a:pPr>
            <a:r>
              <a:rPr lang="en-US" altLang="en-US" sz="2000" dirty="0"/>
              <a:t>Conclusion &amp; Recommendations</a:t>
            </a:r>
          </a:p>
          <a:p>
            <a:pPr lvl="0" eaLnBrk="0" fontAlgn="base" hangingPunct="0">
              <a:lnSpc>
                <a:spcPct val="100000"/>
              </a:lnSpc>
              <a:spcBef>
                <a:spcPct val="0"/>
              </a:spcBef>
              <a:spcAft>
                <a:spcPct val="0"/>
              </a:spcAft>
              <a:buFontTx/>
              <a:buChar char="•"/>
            </a:pPr>
            <a:endParaRPr lang="en-US" altLang="en-US" dirty="0">
              <a:solidFill>
                <a:schemeClr val="tx1"/>
              </a:solidFill>
              <a:latin typeface="Arial" panose="020B0604020202020204" pitchFamily="34" charset="0"/>
            </a:endParaRPr>
          </a:p>
          <a:p>
            <a:endParaRPr lang="en-US" dirty="0"/>
          </a:p>
        </p:txBody>
      </p:sp>
      <p:sp>
        <p:nvSpPr>
          <p:cNvPr id="4" name="Slide Number Placeholder 3">
            <a:extLst>
              <a:ext uri="{FF2B5EF4-FFF2-40B4-BE49-F238E27FC236}">
                <a16:creationId xmlns:a16="http://schemas.microsoft.com/office/drawing/2014/main" id="{18D5CFA2-4E67-F157-5FFD-A246307D41F7}"/>
              </a:ext>
            </a:extLst>
          </p:cNvPr>
          <p:cNvSpPr>
            <a:spLocks noGrp="1"/>
          </p:cNvSpPr>
          <p:nvPr>
            <p:ph type="sldNum" sz="quarter" idx="10"/>
          </p:nvPr>
        </p:nvSpPr>
        <p:spPr>
          <a:xfrm>
            <a:off x="10358437" y="457199"/>
            <a:ext cx="1067589" cy="471489"/>
          </a:xfrm>
        </p:spPr>
        <p:txBody>
          <a:bodyPr/>
          <a:lstStyle/>
          <a:p>
            <a:fld id="{48F63A3B-78C7-47BE-AE5E-E10140E04643}" type="slidenum">
              <a:rPr lang="en-US" smtClean="0"/>
              <a:pPr/>
              <a:t>2</a:t>
            </a:fld>
            <a:endParaRPr lang="en-US" dirty="0"/>
          </a:p>
        </p:txBody>
      </p:sp>
    </p:spTree>
    <p:extLst>
      <p:ext uri="{BB962C8B-B14F-4D97-AF65-F5344CB8AC3E}">
        <p14:creationId xmlns:p14="http://schemas.microsoft.com/office/powerpoint/2010/main" val="39132197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2BF957-D044-7B04-B51F-514F1ED81EFA}"/>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F9C9988-D520-9BDA-5720-A386FEF5165B}"/>
              </a:ext>
            </a:extLst>
          </p:cNvPr>
          <p:cNvSpPr>
            <a:spLocks noGrp="1"/>
          </p:cNvSpPr>
          <p:nvPr>
            <p:ph type="sldNum" sz="quarter" idx="10"/>
          </p:nvPr>
        </p:nvSpPr>
        <p:spPr>
          <a:xfrm>
            <a:off x="10358437" y="457199"/>
            <a:ext cx="1067589" cy="471489"/>
          </a:xfrm>
        </p:spPr>
        <p:txBody>
          <a:bodyPr/>
          <a:lstStyle/>
          <a:p>
            <a:fld id="{48F63A3B-78C7-47BE-AE5E-E10140E04643}" type="slidenum">
              <a:rPr lang="en-US" smtClean="0"/>
              <a:pPr/>
              <a:t>20</a:t>
            </a:fld>
            <a:endParaRPr lang="en-US" dirty="0"/>
          </a:p>
        </p:txBody>
      </p:sp>
      <p:sp>
        <p:nvSpPr>
          <p:cNvPr id="9" name="Title 8">
            <a:extLst>
              <a:ext uri="{FF2B5EF4-FFF2-40B4-BE49-F238E27FC236}">
                <a16:creationId xmlns:a16="http://schemas.microsoft.com/office/drawing/2014/main" id="{05FD9EBE-1772-D41F-95B1-7437F42FA8DD}"/>
              </a:ext>
            </a:extLst>
          </p:cNvPr>
          <p:cNvSpPr>
            <a:spLocks noGrp="1"/>
          </p:cNvSpPr>
          <p:nvPr>
            <p:ph type="title"/>
          </p:nvPr>
        </p:nvSpPr>
        <p:spPr>
          <a:xfrm>
            <a:off x="1256205" y="585013"/>
            <a:ext cx="10556854" cy="471490"/>
          </a:xfrm>
        </p:spPr>
        <p:txBody>
          <a:bodyPr/>
          <a:lstStyle/>
          <a:p>
            <a:pPr algn="ctr"/>
            <a:r>
              <a:rPr lang="en-IN" sz="2400" dirty="0"/>
              <a:t>  </a:t>
            </a:r>
            <a:br>
              <a:rPr lang="en-IN" sz="2400" dirty="0"/>
            </a:br>
            <a:r>
              <a:rPr lang="en-IN" sz="2400" dirty="0"/>
              <a:t> </a:t>
            </a:r>
            <a:r>
              <a:rPr lang="en-IN" sz="2000" b="0" dirty="0">
                <a:latin typeface="+mn-lt"/>
              </a:rPr>
              <a:t>GERMANY – </a:t>
            </a:r>
            <a:r>
              <a:rPr lang="en-US" sz="2000" b="0" dirty="0">
                <a:latin typeface="+mn-lt"/>
              </a:rPr>
              <a:t>Non-performing Loans Net of Provisions to Capital(%) </a:t>
            </a:r>
            <a:br>
              <a:rPr lang="en-US" sz="2000" b="0" dirty="0">
                <a:latin typeface="+mn-lt"/>
              </a:rPr>
            </a:br>
            <a:r>
              <a:rPr lang="en-IN" sz="2000" b="0" dirty="0">
                <a:latin typeface="+mn-lt"/>
              </a:rPr>
              <a:t>(2022–2024)</a:t>
            </a:r>
            <a:br>
              <a:rPr lang="en-IN" sz="2000" b="0" dirty="0">
                <a:latin typeface="+mn-lt"/>
              </a:rPr>
            </a:br>
            <a:endParaRPr lang="en-IN" sz="2000" b="0" dirty="0">
              <a:latin typeface="+mn-lt"/>
            </a:endParaRPr>
          </a:p>
        </p:txBody>
      </p:sp>
      <p:sp>
        <p:nvSpPr>
          <p:cNvPr id="5" name="TextBox 4">
            <a:extLst>
              <a:ext uri="{FF2B5EF4-FFF2-40B4-BE49-F238E27FC236}">
                <a16:creationId xmlns:a16="http://schemas.microsoft.com/office/drawing/2014/main" id="{3834F477-DE70-FEE7-66E2-4D6647119DD7}"/>
              </a:ext>
            </a:extLst>
          </p:cNvPr>
          <p:cNvSpPr txBox="1"/>
          <p:nvPr/>
        </p:nvSpPr>
        <p:spPr>
          <a:xfrm>
            <a:off x="370703" y="3582070"/>
            <a:ext cx="11003692" cy="3323987"/>
          </a:xfrm>
          <a:prstGeom prst="rect">
            <a:avLst/>
          </a:prstGeom>
          <a:noFill/>
        </p:spPr>
        <p:txBody>
          <a:bodyPr wrap="square" rtlCol="0">
            <a:spAutoFit/>
          </a:bodyPr>
          <a:lstStyle/>
          <a:p>
            <a:r>
              <a:rPr lang="en-US" sz="1600" dirty="0"/>
              <a:t>Key Insights:</a:t>
            </a:r>
          </a:p>
          <a:p>
            <a:endParaRPr lang="en-US" sz="1600" dirty="0"/>
          </a:p>
          <a:p>
            <a:pPr marL="285750" indent="-285750">
              <a:buFont typeface="Arial" panose="020B0604020202020204" pitchFamily="34" charset="0"/>
              <a:buChar char="•"/>
            </a:pPr>
            <a:r>
              <a:rPr lang="en-US" sz="1600" dirty="0"/>
              <a:t>From 2022 to early 2023, the ratio remained stable around 6.5%, indicating sufficient provisioning relative to NPLs.</a:t>
            </a:r>
          </a:p>
          <a:p>
            <a:endParaRPr lang="en-US" sz="1600" dirty="0"/>
          </a:p>
          <a:p>
            <a:pPr marL="285750" indent="-285750">
              <a:buFont typeface="Arial" panose="020B0604020202020204" pitchFamily="34" charset="0"/>
              <a:buChar char="•"/>
            </a:pPr>
            <a:r>
              <a:rPr lang="en-US" sz="1600" dirty="0"/>
              <a:t>A sharp spike in early 2023 followed by a dip suggests temporary under-provisioning or a sudden rise in NPLs.</a:t>
            </a:r>
          </a:p>
          <a:p>
            <a:endParaRPr lang="en-US" sz="1600" dirty="0"/>
          </a:p>
          <a:p>
            <a:pPr marL="285750" indent="-285750">
              <a:buFont typeface="Arial" panose="020B0604020202020204" pitchFamily="34" charset="0"/>
              <a:buChar char="•"/>
            </a:pPr>
            <a:r>
              <a:rPr lang="en-US" sz="1600" dirty="0"/>
              <a:t>Steady upward trend from mid-2023 to late 2024, reaching above 9%, indicates increasing </a:t>
            </a:r>
            <a:r>
              <a:rPr lang="en-US" sz="1600" dirty="0" err="1"/>
              <a:t>unprovisioned</a:t>
            </a:r>
            <a:r>
              <a:rPr lang="en-US" sz="1600" dirty="0"/>
              <a:t> credit risk relative to capital.</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The rising ratio implies greater vulnerability of the banking sector, as more NPLs are left uncovered by provisions.</a:t>
            </a:r>
          </a:p>
          <a:p>
            <a:endParaRPr lang="en-US" sz="1600" dirty="0"/>
          </a:p>
          <a:p>
            <a:pPr marL="285750" indent="-285750">
              <a:buFont typeface="Arial" panose="020B0604020202020204" pitchFamily="34" charset="0"/>
              <a:buChar char="•"/>
            </a:pPr>
            <a:r>
              <a:rPr lang="en-US" sz="1600" dirty="0"/>
              <a:t>Sustained increase calls for tighter credit risk controls and stronger capital buffers to absorb potential losses.</a:t>
            </a:r>
          </a:p>
          <a:p>
            <a:endParaRPr lang="en-IN" dirty="0"/>
          </a:p>
        </p:txBody>
      </p:sp>
      <p:pic>
        <p:nvPicPr>
          <p:cNvPr id="6" name="Picture 5">
            <a:extLst>
              <a:ext uri="{FF2B5EF4-FFF2-40B4-BE49-F238E27FC236}">
                <a16:creationId xmlns:a16="http://schemas.microsoft.com/office/drawing/2014/main" id="{75F86C29-F93B-83A0-D0B0-D4BB8866C179}"/>
              </a:ext>
            </a:extLst>
          </p:cNvPr>
          <p:cNvPicPr>
            <a:picLocks noChangeAspect="1"/>
          </p:cNvPicPr>
          <p:nvPr/>
        </p:nvPicPr>
        <p:blipFill>
          <a:blip r:embed="rId3"/>
          <a:stretch>
            <a:fillRect/>
          </a:stretch>
        </p:blipFill>
        <p:spPr>
          <a:xfrm>
            <a:off x="1717589" y="827903"/>
            <a:ext cx="9397313" cy="2835876"/>
          </a:xfrm>
          <a:prstGeom prst="rect">
            <a:avLst/>
          </a:prstGeom>
        </p:spPr>
      </p:pic>
    </p:spTree>
    <p:extLst>
      <p:ext uri="{BB962C8B-B14F-4D97-AF65-F5344CB8AC3E}">
        <p14:creationId xmlns:p14="http://schemas.microsoft.com/office/powerpoint/2010/main" val="36205792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98C547-996A-A981-A9F7-632B6882418E}"/>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A99C301-154A-0A10-5107-EA1986D45861}"/>
              </a:ext>
            </a:extLst>
          </p:cNvPr>
          <p:cNvSpPr>
            <a:spLocks noGrp="1"/>
          </p:cNvSpPr>
          <p:nvPr>
            <p:ph type="sldNum" sz="quarter" idx="10"/>
          </p:nvPr>
        </p:nvSpPr>
        <p:spPr>
          <a:xfrm>
            <a:off x="10358437" y="457199"/>
            <a:ext cx="1067589" cy="471489"/>
          </a:xfrm>
        </p:spPr>
        <p:txBody>
          <a:bodyPr/>
          <a:lstStyle/>
          <a:p>
            <a:fld id="{48F63A3B-78C7-47BE-AE5E-E10140E04643}" type="slidenum">
              <a:rPr lang="en-US" smtClean="0"/>
              <a:pPr/>
              <a:t>21</a:t>
            </a:fld>
            <a:endParaRPr lang="en-US" dirty="0"/>
          </a:p>
        </p:txBody>
      </p:sp>
      <p:sp>
        <p:nvSpPr>
          <p:cNvPr id="9" name="Title 8">
            <a:extLst>
              <a:ext uri="{FF2B5EF4-FFF2-40B4-BE49-F238E27FC236}">
                <a16:creationId xmlns:a16="http://schemas.microsoft.com/office/drawing/2014/main" id="{706BFD73-E04D-E406-0DEF-EF35EF23D3B2}"/>
              </a:ext>
            </a:extLst>
          </p:cNvPr>
          <p:cNvSpPr>
            <a:spLocks noGrp="1"/>
          </p:cNvSpPr>
          <p:nvPr>
            <p:ph type="title"/>
          </p:nvPr>
        </p:nvSpPr>
        <p:spPr>
          <a:xfrm>
            <a:off x="2423518" y="231013"/>
            <a:ext cx="9815449" cy="712445"/>
          </a:xfrm>
        </p:spPr>
        <p:txBody>
          <a:bodyPr/>
          <a:lstStyle/>
          <a:p>
            <a:r>
              <a:rPr lang="en-IN" sz="2400" dirty="0"/>
              <a:t>     </a:t>
            </a:r>
            <a:r>
              <a:rPr lang="en-IN" sz="2000" b="0" dirty="0">
                <a:latin typeface="+mn-lt"/>
              </a:rPr>
              <a:t>GERMANY </a:t>
            </a:r>
            <a:r>
              <a:rPr lang="en-US" altLang="en-US" sz="2000" b="0" cap="none" dirty="0">
                <a:solidFill>
                  <a:srgbClr val="202C8F"/>
                </a:solidFill>
                <a:latin typeface="+mn-lt"/>
              </a:rPr>
              <a:t>Foreign Exchange Exposure to Capital</a:t>
            </a:r>
            <a:br>
              <a:rPr lang="en-US" altLang="en-US" sz="2000" b="0" cap="none" dirty="0">
                <a:solidFill>
                  <a:srgbClr val="202C8F"/>
                </a:solidFill>
                <a:latin typeface="+mn-lt"/>
              </a:rPr>
            </a:br>
            <a:r>
              <a:rPr lang="en-IN" sz="2000" b="0" dirty="0">
                <a:solidFill>
                  <a:srgbClr val="202C8F"/>
                </a:solidFill>
                <a:latin typeface="+mn-lt"/>
              </a:rPr>
              <a:t>                                (2022–2024)</a:t>
            </a:r>
            <a:br>
              <a:rPr lang="en-IN" sz="2000" dirty="0"/>
            </a:br>
            <a:endParaRPr lang="en-IN" sz="2000" dirty="0"/>
          </a:p>
        </p:txBody>
      </p:sp>
      <p:sp>
        <p:nvSpPr>
          <p:cNvPr id="5" name="TextBox 4">
            <a:extLst>
              <a:ext uri="{FF2B5EF4-FFF2-40B4-BE49-F238E27FC236}">
                <a16:creationId xmlns:a16="http://schemas.microsoft.com/office/drawing/2014/main" id="{3BCA30CF-E721-233B-D34E-E2FAFAB2F417}"/>
              </a:ext>
            </a:extLst>
          </p:cNvPr>
          <p:cNvSpPr txBox="1"/>
          <p:nvPr/>
        </p:nvSpPr>
        <p:spPr>
          <a:xfrm>
            <a:off x="525163" y="3275699"/>
            <a:ext cx="10503243" cy="3816429"/>
          </a:xfrm>
          <a:prstGeom prst="rect">
            <a:avLst/>
          </a:prstGeom>
          <a:noFill/>
        </p:spPr>
        <p:txBody>
          <a:bodyPr wrap="square" rtlCol="0">
            <a:spAutoFit/>
          </a:bodyPr>
          <a:lstStyle/>
          <a:p>
            <a:r>
              <a:rPr lang="en-US" sz="1600" dirty="0"/>
              <a:t>Key Insights:</a:t>
            </a:r>
          </a:p>
          <a:p>
            <a:endParaRPr lang="en-US" sz="1600" dirty="0"/>
          </a:p>
          <a:p>
            <a:pPr marL="285750" indent="-285750">
              <a:buFont typeface="Arial" panose="020B0604020202020204" pitchFamily="34" charset="0"/>
              <a:buChar char="•"/>
            </a:pPr>
            <a:r>
              <a:rPr lang="en-US" sz="1600" dirty="0"/>
              <a:t>Extremely High Exposure in Early 2022: The FX exposure to capital stood at an unusually high level (~580%), indicating significant currency mismatch risk in the banking sector.</a:t>
            </a:r>
          </a:p>
          <a:p>
            <a:endParaRPr lang="en-US" sz="1600" dirty="0"/>
          </a:p>
          <a:p>
            <a:pPr marL="285750" indent="-285750">
              <a:buFont typeface="Arial" panose="020B0604020202020204" pitchFamily="34" charset="0"/>
              <a:buChar char="•"/>
            </a:pPr>
            <a:r>
              <a:rPr lang="en-US" sz="1600" dirty="0"/>
              <a:t>Sudden Drop to Zero by Early 2023: There was an abrupt and complete reduction in foreign exchange exposure after late 2022, suggesting a major regulatory shift, risk management decision, or data reporting change.</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Flatlined at Zero Thereafter (2023–2024): The exposure remained at or near zero through 2023 and 2024, implying either:</a:t>
            </a:r>
          </a:p>
          <a:p>
            <a:pPr lvl="1"/>
            <a:r>
              <a:rPr lang="en-US" sz="1600" dirty="0"/>
              <a:t>Complete hedging or elimination of FX positions, or Change in accounting/reporting methodology.</a:t>
            </a:r>
          </a:p>
          <a:p>
            <a:pPr lvl="1"/>
            <a:endParaRPr lang="en-US" sz="1600" dirty="0"/>
          </a:p>
          <a:p>
            <a:pPr marL="285750" indent="-285750">
              <a:buFont typeface="Arial" panose="020B0604020202020204" pitchFamily="34" charset="0"/>
              <a:buChar char="•"/>
            </a:pPr>
            <a:r>
              <a:rPr lang="en-US" sz="1600" dirty="0"/>
              <a:t>Implication: This drastic change reflects a deliberate strategy to eliminate FX risk or a structural change in the financial sector. While this reduces currency risk, it could also suggest a loss of global diversification in portfolios.</a:t>
            </a:r>
          </a:p>
          <a:p>
            <a:endParaRPr lang="en-IN" dirty="0"/>
          </a:p>
        </p:txBody>
      </p:sp>
      <p:sp>
        <p:nvSpPr>
          <p:cNvPr id="6" name="Rectangle 1">
            <a:extLst>
              <a:ext uri="{FF2B5EF4-FFF2-40B4-BE49-F238E27FC236}">
                <a16:creationId xmlns:a16="http://schemas.microsoft.com/office/drawing/2014/main" id="{9B3DA1F4-3A73-B41F-6AE6-FF9E32C5093C}"/>
              </a:ext>
            </a:extLst>
          </p:cNvPr>
          <p:cNvSpPr>
            <a:spLocks noChangeArrowheads="1"/>
          </p:cNvSpPr>
          <p:nvPr/>
        </p:nvSpPr>
        <p:spPr bwMode="auto">
          <a:xfrm>
            <a:off x="0" y="-2232"/>
            <a:ext cx="18473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7" name="Picture 6">
            <a:extLst>
              <a:ext uri="{FF2B5EF4-FFF2-40B4-BE49-F238E27FC236}">
                <a16:creationId xmlns:a16="http://schemas.microsoft.com/office/drawing/2014/main" id="{C06B178B-3527-E03E-CDC5-6BD59C2BE94B}"/>
              </a:ext>
            </a:extLst>
          </p:cNvPr>
          <p:cNvPicPr>
            <a:picLocks noChangeAspect="1"/>
          </p:cNvPicPr>
          <p:nvPr/>
        </p:nvPicPr>
        <p:blipFill>
          <a:blip r:embed="rId3"/>
          <a:stretch>
            <a:fillRect/>
          </a:stretch>
        </p:blipFill>
        <p:spPr>
          <a:xfrm>
            <a:off x="2007974" y="754922"/>
            <a:ext cx="9020432" cy="2718485"/>
          </a:xfrm>
          <a:prstGeom prst="rect">
            <a:avLst/>
          </a:prstGeom>
        </p:spPr>
      </p:pic>
    </p:spTree>
    <p:extLst>
      <p:ext uri="{BB962C8B-B14F-4D97-AF65-F5344CB8AC3E}">
        <p14:creationId xmlns:p14="http://schemas.microsoft.com/office/powerpoint/2010/main" val="36465967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8E1CB5-2F9E-E29B-72C7-20D363A9398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15BB103-2D2D-2894-453F-39734C1997DA}"/>
              </a:ext>
            </a:extLst>
          </p:cNvPr>
          <p:cNvSpPr>
            <a:spLocks noGrp="1"/>
          </p:cNvSpPr>
          <p:nvPr>
            <p:ph type="title"/>
          </p:nvPr>
        </p:nvSpPr>
        <p:spPr>
          <a:xfrm>
            <a:off x="2737020" y="556331"/>
            <a:ext cx="7580871" cy="543143"/>
          </a:xfrm>
        </p:spPr>
        <p:txBody>
          <a:bodyPr/>
          <a:lstStyle/>
          <a:p>
            <a:r>
              <a:rPr lang="en-US" altLang="en-US" sz="2000" b="0" dirty="0">
                <a:latin typeface="+mn-lt"/>
              </a:rPr>
              <a:t>Summary of Trends</a:t>
            </a:r>
            <a:br>
              <a:rPr lang="en-US" altLang="en-US" dirty="0">
                <a:latin typeface="+mn-lt"/>
              </a:rPr>
            </a:br>
            <a:endParaRPr lang="en-US" dirty="0">
              <a:latin typeface="+mn-lt"/>
            </a:endParaRPr>
          </a:p>
        </p:txBody>
      </p:sp>
      <p:sp>
        <p:nvSpPr>
          <p:cNvPr id="3" name="Slide Number Placeholder 2">
            <a:extLst>
              <a:ext uri="{FF2B5EF4-FFF2-40B4-BE49-F238E27FC236}">
                <a16:creationId xmlns:a16="http://schemas.microsoft.com/office/drawing/2014/main" id="{0F671DAB-6D4A-7D76-5541-9A329BA9DD02}"/>
              </a:ext>
            </a:extLst>
          </p:cNvPr>
          <p:cNvSpPr>
            <a:spLocks noGrp="1"/>
          </p:cNvSpPr>
          <p:nvPr>
            <p:ph type="sldNum" sz="quarter" idx="10"/>
          </p:nvPr>
        </p:nvSpPr>
        <p:spPr>
          <a:xfrm>
            <a:off x="10438475" y="457199"/>
            <a:ext cx="987552" cy="471489"/>
          </a:xfrm>
        </p:spPr>
        <p:txBody>
          <a:bodyPr/>
          <a:lstStyle/>
          <a:p>
            <a:fld id="{48F63A3B-78C7-47BE-AE5E-E10140E04643}" type="slidenum">
              <a:rPr lang="en-US" smtClean="0"/>
              <a:pPr/>
              <a:t>22</a:t>
            </a:fld>
            <a:endParaRPr lang="en-US" dirty="0"/>
          </a:p>
        </p:txBody>
      </p:sp>
      <p:graphicFrame>
        <p:nvGraphicFramePr>
          <p:cNvPr id="4" name="Table 3">
            <a:extLst>
              <a:ext uri="{FF2B5EF4-FFF2-40B4-BE49-F238E27FC236}">
                <a16:creationId xmlns:a16="http://schemas.microsoft.com/office/drawing/2014/main" id="{452251B9-1B3B-4C20-A066-956991D00FF2}"/>
              </a:ext>
            </a:extLst>
          </p:cNvPr>
          <p:cNvGraphicFramePr>
            <a:graphicFrameLocks noGrp="1"/>
          </p:cNvGraphicFramePr>
          <p:nvPr>
            <p:extLst>
              <p:ext uri="{D42A27DB-BD31-4B8C-83A1-F6EECF244321}">
                <p14:modId xmlns:p14="http://schemas.microsoft.com/office/powerpoint/2010/main" val="3503969685"/>
              </p:ext>
            </p:extLst>
          </p:nvPr>
        </p:nvGraphicFramePr>
        <p:xfrm>
          <a:off x="0" y="692943"/>
          <a:ext cx="9014254" cy="5821680"/>
        </p:xfrm>
        <a:graphic>
          <a:graphicData uri="http://schemas.openxmlformats.org/drawingml/2006/table">
            <a:tbl>
              <a:tblPr firstRow="1" bandRow="1">
                <a:tableStyleId>{93296810-A885-4BE3-A3E7-6D5BEEA58F35}</a:tableStyleId>
              </a:tblPr>
              <a:tblGrid>
                <a:gridCol w="3879588">
                  <a:extLst>
                    <a:ext uri="{9D8B030D-6E8A-4147-A177-3AD203B41FA5}">
                      <a16:colId xmlns:a16="http://schemas.microsoft.com/office/drawing/2014/main" val="1662282489"/>
                    </a:ext>
                  </a:extLst>
                </a:gridCol>
                <a:gridCol w="5134666">
                  <a:extLst>
                    <a:ext uri="{9D8B030D-6E8A-4147-A177-3AD203B41FA5}">
                      <a16:colId xmlns:a16="http://schemas.microsoft.com/office/drawing/2014/main" val="1838916414"/>
                    </a:ext>
                  </a:extLst>
                </a:gridCol>
              </a:tblGrid>
              <a:tr h="606447">
                <a:tc>
                  <a:txBody>
                    <a:bodyPr/>
                    <a:lstStyle/>
                    <a:p>
                      <a:pPr algn="ctr">
                        <a:buNone/>
                      </a:pPr>
                      <a:endParaRPr lang="en-IN" b="1" dirty="0"/>
                    </a:p>
                    <a:p>
                      <a:pPr algn="ctr">
                        <a:buNone/>
                      </a:pPr>
                      <a:r>
                        <a:rPr lang="en-IN" b="0" dirty="0"/>
                        <a:t>Indicator</a:t>
                      </a:r>
                    </a:p>
                  </a:txBody>
                  <a:tcPr anchor="ctr"/>
                </a:tc>
                <a:tc>
                  <a:txBody>
                    <a:bodyPr/>
                    <a:lstStyle/>
                    <a:p>
                      <a:pPr algn="ctr"/>
                      <a:endParaRPr lang="en-IN" b="1" dirty="0"/>
                    </a:p>
                    <a:p>
                      <a:pPr algn="ctr"/>
                      <a:r>
                        <a:rPr lang="en-IN" b="0" dirty="0"/>
                        <a:t>Trend Summary</a:t>
                      </a:r>
                    </a:p>
                  </a:txBody>
                  <a:tcPr/>
                </a:tc>
                <a:extLst>
                  <a:ext uri="{0D108BD9-81ED-4DB2-BD59-A6C34878D82A}">
                    <a16:rowId xmlns:a16="http://schemas.microsoft.com/office/drawing/2014/main" val="1654070493"/>
                  </a:ext>
                </a:extLst>
              </a:tr>
              <a:tr h="729049">
                <a:tc>
                  <a:txBody>
                    <a:bodyPr/>
                    <a:lstStyle/>
                    <a:p>
                      <a:r>
                        <a:rPr lang="en-US" sz="1600" dirty="0"/>
                        <a:t>Non-Performing Loans to Total Gross Loans (%)</a:t>
                      </a:r>
                      <a:endParaRPr lang="en-IN" sz="1600" dirty="0"/>
                    </a:p>
                  </a:txBody>
                  <a:tcPr/>
                </a:tc>
                <a:tc>
                  <a:txBody>
                    <a:bodyPr/>
                    <a:lstStyle/>
                    <a:p>
                      <a:r>
                        <a:rPr lang="en-US" sz="1600" dirty="0"/>
                        <a:t>Stable at ~1.24% in 2022; sharp rise in 2023; upward trend through 2024 (~1.75%), indicating gradual asset quality deterioration due to rising rates and repayment stress.</a:t>
                      </a:r>
                      <a:endParaRPr lang="en-IN" sz="1600" dirty="0"/>
                    </a:p>
                  </a:txBody>
                  <a:tcPr/>
                </a:tc>
                <a:extLst>
                  <a:ext uri="{0D108BD9-81ED-4DB2-BD59-A6C34878D82A}">
                    <a16:rowId xmlns:a16="http://schemas.microsoft.com/office/drawing/2014/main" val="1549046543"/>
                  </a:ext>
                </a:extLst>
              </a:tr>
              <a:tr h="729049">
                <a:tc>
                  <a:txBody>
                    <a:bodyPr/>
                    <a:lstStyle/>
                    <a:p>
                      <a:r>
                        <a:rPr lang="en-IN" sz="1600" dirty="0"/>
                        <a:t>Return on Assets (ROA)</a:t>
                      </a:r>
                    </a:p>
                  </a:txBody>
                  <a:tcPr/>
                </a:tc>
                <a:tc>
                  <a:txBody>
                    <a:bodyPr/>
                    <a:lstStyle/>
                    <a:p>
                      <a:r>
                        <a:rPr lang="en-US" sz="1600" dirty="0"/>
                        <a:t>Solid rebound post-2020; remains above 0.6% through 2024, signaling resilient profitability despite macroeconomic pressures.</a:t>
                      </a:r>
                      <a:endParaRPr lang="en-IN" sz="1600" dirty="0"/>
                    </a:p>
                  </a:txBody>
                  <a:tcPr/>
                </a:tc>
                <a:extLst>
                  <a:ext uri="{0D108BD9-81ED-4DB2-BD59-A6C34878D82A}">
                    <a16:rowId xmlns:a16="http://schemas.microsoft.com/office/drawing/2014/main" val="3358681517"/>
                  </a:ext>
                </a:extLst>
              </a:tr>
              <a:tr h="729049">
                <a:tc>
                  <a:txBody>
                    <a:bodyPr/>
                    <a:lstStyle/>
                    <a:p>
                      <a:r>
                        <a:rPr lang="en-IN" dirty="0"/>
                        <a:t>Tier 1 Capital Adequacy</a:t>
                      </a:r>
                    </a:p>
                  </a:txBody>
                  <a:tcPr/>
                </a:tc>
                <a:tc>
                  <a:txBody>
                    <a:bodyPr/>
                    <a:lstStyle/>
                    <a:p>
                      <a:r>
                        <a:rPr lang="en-US" sz="1600" dirty="0"/>
                        <a:t>Flat at ~17.18% in 2022; rises steadily to &gt;18% by 2024, indicating improved capitalization and stronger bank shock-absorption capacity.</a:t>
                      </a:r>
                      <a:endParaRPr lang="en-IN" sz="1600" dirty="0"/>
                    </a:p>
                  </a:txBody>
                  <a:tcPr/>
                </a:tc>
                <a:extLst>
                  <a:ext uri="{0D108BD9-81ED-4DB2-BD59-A6C34878D82A}">
                    <a16:rowId xmlns:a16="http://schemas.microsoft.com/office/drawing/2014/main" val="1680479289"/>
                  </a:ext>
                </a:extLst>
              </a:tr>
              <a:tr h="729049">
                <a:tc>
                  <a:txBody>
                    <a:bodyPr/>
                    <a:lstStyle/>
                    <a:p>
                      <a:pPr>
                        <a:buNone/>
                      </a:pPr>
                      <a:r>
                        <a:rPr lang="en-IN" sz="1600" b="0" dirty="0"/>
                        <a:t>Liquidity Ratio</a:t>
                      </a:r>
                    </a:p>
                  </a:txBody>
                  <a:tcPr anchor="ctr"/>
                </a:tc>
                <a:tc>
                  <a:txBody>
                    <a:bodyPr/>
                    <a:lstStyle/>
                    <a:p>
                      <a:r>
                        <a:rPr lang="en-US" sz="1600" dirty="0"/>
                        <a:t>Stable ~33.6% in 2022; temporary spikes in 2023 (&gt;35.5%) followed by a gradual decline in 2024, suggesting fluctuating liquidity strategies amid market shifts.</a:t>
                      </a:r>
                      <a:endParaRPr lang="en-IN" sz="1600" dirty="0"/>
                    </a:p>
                  </a:txBody>
                  <a:tcPr/>
                </a:tc>
                <a:extLst>
                  <a:ext uri="{0D108BD9-81ED-4DB2-BD59-A6C34878D82A}">
                    <a16:rowId xmlns:a16="http://schemas.microsoft.com/office/drawing/2014/main" val="714604567"/>
                  </a:ext>
                </a:extLst>
              </a:tr>
              <a:tr h="729049">
                <a:tc>
                  <a:txBody>
                    <a:bodyPr/>
                    <a:lstStyle/>
                    <a:p>
                      <a:pPr>
                        <a:buNone/>
                      </a:pPr>
                      <a:r>
                        <a:rPr lang="en-US" sz="1400" b="0" dirty="0"/>
                        <a:t>NPLs Net of Provisions to Capital (%)</a:t>
                      </a:r>
                    </a:p>
                  </a:txBody>
                  <a:tcPr anchor="ctr"/>
                </a:tc>
                <a:tc>
                  <a:txBody>
                    <a:bodyPr/>
                    <a:lstStyle/>
                    <a:p>
                      <a:r>
                        <a:rPr lang="en-US" sz="1600" dirty="0"/>
                        <a:t>Flat at ~6.5% in early 2023; rises to &gt;9% by 2024, indicating increasing credit risk not fully covered by provisions—calls for improved risk controls.</a:t>
                      </a:r>
                      <a:endParaRPr lang="en-IN" sz="1600" dirty="0"/>
                    </a:p>
                  </a:txBody>
                  <a:tcPr/>
                </a:tc>
                <a:extLst>
                  <a:ext uri="{0D108BD9-81ED-4DB2-BD59-A6C34878D82A}">
                    <a16:rowId xmlns:a16="http://schemas.microsoft.com/office/drawing/2014/main" val="3465439862"/>
                  </a:ext>
                </a:extLst>
              </a:tr>
              <a:tr h="729049">
                <a:tc>
                  <a:txBody>
                    <a:bodyPr/>
                    <a:lstStyle/>
                    <a:p>
                      <a:pPr>
                        <a:buNone/>
                      </a:pPr>
                      <a:r>
                        <a:rPr lang="en-IN" sz="1400" b="0" dirty="0"/>
                        <a:t>FX Exposure to Capital</a:t>
                      </a:r>
                    </a:p>
                  </a:txBody>
                  <a:tcPr anchor="ctr"/>
                </a:tc>
                <a:tc>
                  <a:txBody>
                    <a:bodyPr/>
                    <a:lstStyle/>
                    <a:p>
                      <a:r>
                        <a:rPr lang="en-US" sz="1600" dirty="0"/>
                        <a:t>Extremely high in early 2022 (~580%); drops abruptly to 0% by 2023; flatlines through 2024. Suggests structural shift to eliminate FX risk, likely via hedging or reporting changes.</a:t>
                      </a:r>
                      <a:endParaRPr lang="en-IN" sz="1600" dirty="0"/>
                    </a:p>
                  </a:txBody>
                  <a:tcPr/>
                </a:tc>
                <a:extLst>
                  <a:ext uri="{0D108BD9-81ED-4DB2-BD59-A6C34878D82A}">
                    <a16:rowId xmlns:a16="http://schemas.microsoft.com/office/drawing/2014/main" val="1982750195"/>
                  </a:ext>
                </a:extLst>
              </a:tr>
            </a:tbl>
          </a:graphicData>
        </a:graphic>
      </p:graphicFrame>
    </p:spTree>
    <p:extLst>
      <p:ext uri="{BB962C8B-B14F-4D97-AF65-F5344CB8AC3E}">
        <p14:creationId xmlns:p14="http://schemas.microsoft.com/office/powerpoint/2010/main" val="23064046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CD8ED3-AC26-D7C5-3671-03DD13A6B36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54659ED-B122-8717-19B6-0234A5BC3799}"/>
              </a:ext>
            </a:extLst>
          </p:cNvPr>
          <p:cNvSpPr>
            <a:spLocks noGrp="1"/>
          </p:cNvSpPr>
          <p:nvPr>
            <p:ph type="title"/>
          </p:nvPr>
        </p:nvSpPr>
        <p:spPr>
          <a:xfrm>
            <a:off x="765974" y="706071"/>
            <a:ext cx="10511627" cy="1012785"/>
          </a:xfrm>
        </p:spPr>
        <p:txBody>
          <a:bodyPr/>
          <a:lstStyle/>
          <a:p>
            <a:r>
              <a:rPr lang="en-US" sz="2000" b="0" dirty="0">
                <a:latin typeface="+mn-lt"/>
              </a:rPr>
              <a:t>Overall Themes</a:t>
            </a:r>
            <a:br>
              <a:rPr lang="en-US" dirty="0"/>
            </a:br>
            <a:endParaRPr lang="en-US" dirty="0"/>
          </a:p>
        </p:txBody>
      </p:sp>
      <p:sp>
        <p:nvSpPr>
          <p:cNvPr id="3" name="Slide Number Placeholder 2">
            <a:extLst>
              <a:ext uri="{FF2B5EF4-FFF2-40B4-BE49-F238E27FC236}">
                <a16:creationId xmlns:a16="http://schemas.microsoft.com/office/drawing/2014/main" id="{ED37D0B1-12A7-59CB-D089-AC89A653E910}"/>
              </a:ext>
            </a:extLst>
          </p:cNvPr>
          <p:cNvSpPr>
            <a:spLocks noGrp="1"/>
          </p:cNvSpPr>
          <p:nvPr>
            <p:ph type="sldNum" sz="quarter" idx="10"/>
          </p:nvPr>
        </p:nvSpPr>
        <p:spPr>
          <a:xfrm>
            <a:off x="10358437" y="457199"/>
            <a:ext cx="1067589" cy="471489"/>
          </a:xfrm>
        </p:spPr>
        <p:txBody>
          <a:bodyPr/>
          <a:lstStyle/>
          <a:p>
            <a:fld id="{48F63A3B-78C7-47BE-AE5E-E10140E04643}" type="slidenum">
              <a:rPr lang="en-US" smtClean="0"/>
              <a:pPr/>
              <a:t>23</a:t>
            </a:fld>
            <a:endParaRPr lang="en-US" dirty="0"/>
          </a:p>
        </p:txBody>
      </p:sp>
      <p:sp>
        <p:nvSpPr>
          <p:cNvPr id="8" name="Rectangle 1">
            <a:extLst>
              <a:ext uri="{FF2B5EF4-FFF2-40B4-BE49-F238E27FC236}">
                <a16:creationId xmlns:a16="http://schemas.microsoft.com/office/drawing/2014/main" id="{6A4D15D6-9144-E2C0-89ED-80EAE756EA7A}"/>
              </a:ext>
            </a:extLst>
          </p:cNvPr>
          <p:cNvSpPr>
            <a:spLocks noChangeArrowheads="1"/>
          </p:cNvSpPr>
          <p:nvPr/>
        </p:nvSpPr>
        <p:spPr bwMode="auto">
          <a:xfrm>
            <a:off x="445126" y="1806999"/>
            <a:ext cx="11301748"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285750" lvl="0" indent="-285750" defTabSz="914400" eaLnBrk="0" fontAlgn="base" hangingPunct="0">
              <a:spcBef>
                <a:spcPct val="0"/>
              </a:spcBef>
              <a:spcAft>
                <a:spcPct val="0"/>
              </a:spcAft>
              <a:buFont typeface="Arial" panose="020B0604020202020204" pitchFamily="34" charset="0"/>
              <a:buChar char="•"/>
            </a:pPr>
            <a:r>
              <a:rPr lang="en-US" altLang="en-US" dirty="0"/>
              <a:t>Credit Risk Rising: NPLs and </a:t>
            </a:r>
            <a:r>
              <a:rPr lang="en-US" altLang="en-US" dirty="0" err="1"/>
              <a:t>unprovisioned</a:t>
            </a:r>
            <a:r>
              <a:rPr lang="en-US" altLang="en-US" dirty="0"/>
              <a:t> exposure both increasing—suggests pressure on borrower quality.</a:t>
            </a:r>
          </a:p>
          <a:p>
            <a:pPr lvl="0" defTabSz="914400" eaLnBrk="0" fontAlgn="base" hangingPunct="0">
              <a:spcBef>
                <a:spcPct val="0"/>
              </a:spcBef>
              <a:spcAft>
                <a:spcPct val="0"/>
              </a:spcAft>
              <a:buFontTx/>
              <a:buChar char="•"/>
            </a:pPr>
            <a:endParaRPr lang="en-US" altLang="en-US" dirty="0"/>
          </a:p>
          <a:p>
            <a:pPr marL="285750" lvl="0" indent="-285750" defTabSz="914400" eaLnBrk="0" fontAlgn="base" hangingPunct="0">
              <a:spcBef>
                <a:spcPct val="0"/>
              </a:spcBef>
              <a:spcAft>
                <a:spcPct val="0"/>
              </a:spcAft>
              <a:buFont typeface="Arial" panose="020B0604020202020204" pitchFamily="34" charset="0"/>
              <a:buChar char="•"/>
            </a:pPr>
            <a:r>
              <a:rPr lang="en-US" altLang="en-US" dirty="0"/>
              <a:t>Capital &amp; Profitability Strong: ROA and Tier 1 ratios improving, reflecting healthy margins and solid buffers.</a:t>
            </a:r>
          </a:p>
          <a:p>
            <a:pPr lvl="0" defTabSz="914400" eaLnBrk="0" fontAlgn="base" hangingPunct="0">
              <a:spcBef>
                <a:spcPct val="0"/>
              </a:spcBef>
              <a:spcAft>
                <a:spcPct val="0"/>
              </a:spcAft>
              <a:buFontTx/>
              <a:buChar char="•"/>
            </a:pPr>
            <a:endParaRPr lang="en-US" altLang="en-US" dirty="0"/>
          </a:p>
          <a:p>
            <a:pPr marL="285750" lvl="0" indent="-285750" defTabSz="914400" eaLnBrk="0" fontAlgn="base" hangingPunct="0">
              <a:spcBef>
                <a:spcPct val="0"/>
              </a:spcBef>
              <a:spcAft>
                <a:spcPct val="0"/>
              </a:spcAft>
              <a:buFont typeface="Arial" panose="020B0604020202020204" pitchFamily="34" charset="0"/>
              <a:buChar char="•"/>
            </a:pPr>
            <a:r>
              <a:rPr lang="en-US" altLang="en-US" dirty="0"/>
              <a:t>Liquidity Volatile: Though still above regulatory minimums, short-term trends need monitoring.</a:t>
            </a:r>
          </a:p>
          <a:p>
            <a:pPr lvl="0" defTabSz="914400" eaLnBrk="0" fontAlgn="base" hangingPunct="0">
              <a:spcBef>
                <a:spcPct val="0"/>
              </a:spcBef>
              <a:spcAft>
                <a:spcPct val="0"/>
              </a:spcAft>
              <a:buFontTx/>
              <a:buChar char="•"/>
            </a:pPr>
            <a:endParaRPr lang="en-US" altLang="en-US" dirty="0"/>
          </a:p>
          <a:p>
            <a:pPr marL="285750" lvl="0" indent="-285750" defTabSz="914400" eaLnBrk="0" fontAlgn="base" hangingPunct="0">
              <a:spcBef>
                <a:spcPct val="0"/>
              </a:spcBef>
              <a:spcAft>
                <a:spcPct val="0"/>
              </a:spcAft>
              <a:buFont typeface="Arial" panose="020B0604020202020204" pitchFamily="34" charset="0"/>
              <a:buChar char="•"/>
            </a:pPr>
            <a:r>
              <a:rPr lang="en-US" altLang="en-US" dirty="0"/>
              <a:t>FX Risk Eliminated: Major drop in currency mismatch—potentially at the cost of international diversification.</a:t>
            </a:r>
            <a:endParaRPr kumimoji="0" lang="en-US" altLang="en-US" sz="1800" i="0" u="none" strike="noStrike" cap="none" normalizeH="0" baseline="0" dirty="0">
              <a:ln>
                <a:noFill/>
              </a:ln>
              <a:solidFill>
                <a:schemeClr val="tx1"/>
              </a:solidFill>
              <a:effectLst/>
            </a:endParaRPr>
          </a:p>
        </p:txBody>
      </p:sp>
    </p:spTree>
    <p:extLst>
      <p:ext uri="{BB962C8B-B14F-4D97-AF65-F5344CB8AC3E}">
        <p14:creationId xmlns:p14="http://schemas.microsoft.com/office/powerpoint/2010/main" val="16670914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AF3C1D-0E70-9F36-81F5-313A3C8420A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84824D0-D2C4-17E1-7B79-437700B8B16E}"/>
              </a:ext>
            </a:extLst>
          </p:cNvPr>
          <p:cNvSpPr>
            <a:spLocks noGrp="1"/>
          </p:cNvSpPr>
          <p:nvPr>
            <p:ph type="title"/>
          </p:nvPr>
        </p:nvSpPr>
        <p:spPr>
          <a:xfrm>
            <a:off x="3460565" y="1057274"/>
            <a:ext cx="7965461" cy="994164"/>
          </a:xfrm>
        </p:spPr>
        <p:txBody>
          <a:bodyPr/>
          <a:lstStyle/>
          <a:p>
            <a:r>
              <a:rPr lang="en-US" dirty="0"/>
              <a:t>E</a:t>
            </a:r>
            <a:r>
              <a:rPr lang="en-IN" b="0" dirty="0"/>
              <a:t> Country-wise Analysis (Graphs + Insights)</a:t>
            </a:r>
            <a:br>
              <a:rPr lang="en-IN" b="0" dirty="0"/>
            </a:br>
            <a:br>
              <a:rPr lang="en-IN" b="0" dirty="0"/>
            </a:br>
            <a:br>
              <a:rPr lang="en-IN" b="0" dirty="0"/>
            </a:br>
            <a:br>
              <a:rPr lang="en-IN" dirty="0"/>
            </a:br>
            <a:r>
              <a:rPr lang="en-IN" b="0" dirty="0"/>
              <a:t>Country-wise Analysis (Graphs + Insights)</a:t>
            </a:r>
            <a:br>
              <a:rPr lang="en-IN" b="0" dirty="0"/>
            </a:br>
            <a:br>
              <a:rPr lang="en-IN" b="0" dirty="0"/>
            </a:br>
            <a:br>
              <a:rPr lang="en-IN" b="0" dirty="0"/>
            </a:br>
            <a:br>
              <a:rPr lang="en-IN" dirty="0"/>
            </a:br>
            <a:r>
              <a:rPr lang="en-IN" b="0" dirty="0"/>
              <a:t>Country-wise Analysis (Graphs + Insights)</a:t>
            </a:r>
            <a:br>
              <a:rPr lang="en-IN" b="0" dirty="0"/>
            </a:br>
            <a:br>
              <a:rPr lang="en-IN" b="0" dirty="0"/>
            </a:br>
            <a:br>
              <a:rPr lang="en-IN" b="0" dirty="0"/>
            </a:br>
            <a:r>
              <a:rPr lang="en-IN" b="0" dirty="0"/>
              <a:t>Country-wise Analysis (Graphs + Insights)</a:t>
            </a:r>
            <a:br>
              <a:rPr lang="en-IN" b="0" dirty="0"/>
            </a:br>
            <a:br>
              <a:rPr lang="en-IN" b="0" dirty="0"/>
            </a:br>
            <a:br>
              <a:rPr lang="en-IN" b="0" dirty="0"/>
            </a:br>
            <a:br>
              <a:rPr lang="en-IN" dirty="0"/>
            </a:br>
            <a:br>
              <a:rPr lang="en-IN" dirty="0"/>
            </a:br>
            <a:endParaRPr lang="en-US" dirty="0"/>
          </a:p>
        </p:txBody>
      </p:sp>
      <p:sp>
        <p:nvSpPr>
          <p:cNvPr id="23" name="Slide Number Placeholder 22">
            <a:extLst>
              <a:ext uri="{FF2B5EF4-FFF2-40B4-BE49-F238E27FC236}">
                <a16:creationId xmlns:a16="http://schemas.microsoft.com/office/drawing/2014/main" id="{DDE4B8D9-7DBC-7039-E29D-1A86865B2DED}"/>
              </a:ext>
            </a:extLst>
          </p:cNvPr>
          <p:cNvSpPr>
            <a:spLocks noGrp="1"/>
          </p:cNvSpPr>
          <p:nvPr>
            <p:ph type="sldNum" sz="quarter" idx="10"/>
          </p:nvPr>
        </p:nvSpPr>
        <p:spPr>
          <a:xfrm>
            <a:off x="10358437" y="457199"/>
            <a:ext cx="1067589" cy="471489"/>
          </a:xfrm>
        </p:spPr>
        <p:txBody>
          <a:bodyPr/>
          <a:lstStyle/>
          <a:p>
            <a:fld id="{48F63A3B-78C7-47BE-AE5E-E10140E04643}" type="slidenum">
              <a:rPr lang="en-US" smtClean="0"/>
              <a:pPr/>
              <a:t>24</a:t>
            </a:fld>
            <a:endParaRPr lang="en-US" dirty="0"/>
          </a:p>
        </p:txBody>
      </p:sp>
      <p:sp>
        <p:nvSpPr>
          <p:cNvPr id="4" name="TextBox 3">
            <a:extLst>
              <a:ext uri="{FF2B5EF4-FFF2-40B4-BE49-F238E27FC236}">
                <a16:creationId xmlns:a16="http://schemas.microsoft.com/office/drawing/2014/main" id="{93359C58-6A22-C0C4-0467-49B49D02464A}"/>
              </a:ext>
            </a:extLst>
          </p:cNvPr>
          <p:cNvSpPr txBox="1"/>
          <p:nvPr/>
        </p:nvSpPr>
        <p:spPr>
          <a:xfrm>
            <a:off x="3774989" y="1229497"/>
            <a:ext cx="5418471" cy="2431435"/>
          </a:xfrm>
          <a:prstGeom prst="rect">
            <a:avLst/>
          </a:prstGeom>
          <a:noFill/>
        </p:spPr>
        <p:txBody>
          <a:bodyPr wrap="none" rtlCol="0">
            <a:spAutoFit/>
          </a:bodyPr>
          <a:lstStyle/>
          <a:p>
            <a:r>
              <a:rPr lang="en-IN" sz="3600" dirty="0">
                <a:solidFill>
                  <a:srgbClr val="202C8F"/>
                </a:solidFill>
              </a:rPr>
              <a:t>                         </a:t>
            </a:r>
          </a:p>
          <a:p>
            <a:endParaRPr lang="en-IN" sz="3600" dirty="0">
              <a:solidFill>
                <a:srgbClr val="202C8F"/>
              </a:solidFill>
            </a:endParaRPr>
          </a:p>
          <a:p>
            <a:endParaRPr lang="en-IN" sz="3600" dirty="0">
              <a:solidFill>
                <a:srgbClr val="202C8F"/>
              </a:solidFill>
            </a:endParaRPr>
          </a:p>
          <a:p>
            <a:r>
              <a:rPr lang="en-IN" sz="3600" b="1" dirty="0">
                <a:solidFill>
                  <a:srgbClr val="202C8F"/>
                </a:solidFill>
              </a:rPr>
              <a:t>                         </a:t>
            </a:r>
            <a:r>
              <a:rPr lang="en-IN" sz="4400" dirty="0">
                <a:solidFill>
                  <a:srgbClr val="202C8F"/>
                </a:solidFill>
              </a:rPr>
              <a:t>FRANCE</a:t>
            </a:r>
          </a:p>
        </p:txBody>
      </p:sp>
      <p:pic>
        <p:nvPicPr>
          <p:cNvPr id="5" name="Picture 4">
            <a:extLst>
              <a:ext uri="{FF2B5EF4-FFF2-40B4-BE49-F238E27FC236}">
                <a16:creationId xmlns:a16="http://schemas.microsoft.com/office/drawing/2014/main" id="{805C7BA6-E6A4-0040-220F-BCEEB73A33A0}"/>
              </a:ext>
            </a:extLst>
          </p:cNvPr>
          <p:cNvPicPr>
            <a:picLocks noChangeAspect="1"/>
          </p:cNvPicPr>
          <p:nvPr/>
        </p:nvPicPr>
        <p:blipFill>
          <a:blip r:embed="rId3"/>
          <a:stretch>
            <a:fillRect/>
          </a:stretch>
        </p:blipFill>
        <p:spPr>
          <a:xfrm>
            <a:off x="-1" y="0"/>
            <a:ext cx="5307227" cy="6858000"/>
          </a:xfrm>
          <a:prstGeom prst="rect">
            <a:avLst/>
          </a:prstGeom>
        </p:spPr>
      </p:pic>
    </p:spTree>
    <p:extLst>
      <p:ext uri="{BB962C8B-B14F-4D97-AF65-F5344CB8AC3E}">
        <p14:creationId xmlns:p14="http://schemas.microsoft.com/office/powerpoint/2010/main" val="34690983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E2C546-4D4F-83BD-9E2C-3FBD2EF77D49}"/>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7DCE351-1E98-5C62-AC24-48F783BF33F3}"/>
              </a:ext>
            </a:extLst>
          </p:cNvPr>
          <p:cNvSpPr>
            <a:spLocks noGrp="1"/>
          </p:cNvSpPr>
          <p:nvPr>
            <p:ph type="sldNum" sz="quarter" idx="10"/>
          </p:nvPr>
        </p:nvSpPr>
        <p:spPr>
          <a:xfrm>
            <a:off x="10358437" y="457199"/>
            <a:ext cx="1067589" cy="471489"/>
          </a:xfrm>
        </p:spPr>
        <p:txBody>
          <a:bodyPr/>
          <a:lstStyle/>
          <a:p>
            <a:fld id="{48F63A3B-78C7-47BE-AE5E-E10140E04643}" type="slidenum">
              <a:rPr lang="en-US" smtClean="0"/>
              <a:pPr/>
              <a:t>25</a:t>
            </a:fld>
            <a:endParaRPr lang="en-US" dirty="0"/>
          </a:p>
        </p:txBody>
      </p:sp>
      <p:sp>
        <p:nvSpPr>
          <p:cNvPr id="9" name="Title 8">
            <a:extLst>
              <a:ext uri="{FF2B5EF4-FFF2-40B4-BE49-F238E27FC236}">
                <a16:creationId xmlns:a16="http://schemas.microsoft.com/office/drawing/2014/main" id="{10B89BF9-1BDF-0E88-5DB9-A6A856D89A37}"/>
              </a:ext>
            </a:extLst>
          </p:cNvPr>
          <p:cNvSpPr>
            <a:spLocks noGrp="1"/>
          </p:cNvSpPr>
          <p:nvPr>
            <p:ph type="title"/>
          </p:nvPr>
        </p:nvSpPr>
        <p:spPr>
          <a:xfrm>
            <a:off x="1677217" y="600964"/>
            <a:ext cx="9879437" cy="441625"/>
          </a:xfrm>
        </p:spPr>
        <p:txBody>
          <a:bodyPr/>
          <a:lstStyle/>
          <a:p>
            <a:r>
              <a:rPr lang="en-IN" sz="2400" dirty="0"/>
              <a:t>  </a:t>
            </a:r>
            <a:br>
              <a:rPr lang="en-IN" sz="2400" dirty="0"/>
            </a:br>
            <a:br>
              <a:rPr lang="en-IN" sz="2400" dirty="0"/>
            </a:br>
            <a:br>
              <a:rPr lang="en-IN" sz="2400" dirty="0"/>
            </a:br>
            <a:br>
              <a:rPr lang="en-IN" sz="2400" dirty="0"/>
            </a:br>
            <a:r>
              <a:rPr lang="en-IN" sz="2400" dirty="0"/>
              <a:t>  </a:t>
            </a:r>
            <a:r>
              <a:rPr lang="en-IN" sz="2000" b="0" dirty="0">
                <a:latin typeface="+mn-lt"/>
              </a:rPr>
              <a:t>FRANCE – </a:t>
            </a:r>
            <a:r>
              <a:rPr lang="en-US" sz="2000" b="0" dirty="0">
                <a:latin typeface="+mn-lt"/>
              </a:rPr>
              <a:t>Non-performing Loans to Total Gross  Loans (%)</a:t>
            </a:r>
            <a:br>
              <a:rPr lang="en-US" sz="2000" b="0" dirty="0">
                <a:latin typeface="+mn-lt"/>
              </a:rPr>
            </a:br>
            <a:r>
              <a:rPr lang="en-US" sz="2000" b="0" dirty="0">
                <a:latin typeface="+mn-lt"/>
              </a:rPr>
              <a:t>                                        </a:t>
            </a:r>
            <a:r>
              <a:rPr lang="en-IN" sz="2000" b="0" dirty="0">
                <a:latin typeface="+mn-lt"/>
              </a:rPr>
              <a:t> (2008–2024)</a:t>
            </a:r>
            <a:br>
              <a:rPr lang="en-IN" sz="2000" b="0" dirty="0">
                <a:latin typeface="+mn-lt"/>
              </a:rPr>
            </a:br>
            <a:endParaRPr lang="en-IN" sz="2000" b="0" dirty="0">
              <a:latin typeface="+mn-lt"/>
            </a:endParaRPr>
          </a:p>
        </p:txBody>
      </p:sp>
      <p:sp>
        <p:nvSpPr>
          <p:cNvPr id="14" name="TextBox 13">
            <a:extLst>
              <a:ext uri="{FF2B5EF4-FFF2-40B4-BE49-F238E27FC236}">
                <a16:creationId xmlns:a16="http://schemas.microsoft.com/office/drawing/2014/main" id="{39D7FFBD-749F-56B2-9CA4-44ABC19AC737}"/>
              </a:ext>
            </a:extLst>
          </p:cNvPr>
          <p:cNvSpPr txBox="1"/>
          <p:nvPr/>
        </p:nvSpPr>
        <p:spPr>
          <a:xfrm>
            <a:off x="299100" y="2386242"/>
            <a:ext cx="11498894" cy="4739759"/>
          </a:xfrm>
          <a:prstGeom prst="rect">
            <a:avLst/>
          </a:prstGeom>
          <a:noFill/>
        </p:spPr>
        <p:txBody>
          <a:bodyPr wrap="square" rtlCol="0">
            <a:spAutoFit/>
          </a:bodyPr>
          <a:lstStyle/>
          <a:p>
            <a:r>
              <a:rPr lang="en-US" sz="1600" dirty="0"/>
              <a:t>Key Insights :</a:t>
            </a:r>
          </a:p>
          <a:p>
            <a:endParaRPr lang="en-US" sz="1600" dirty="0"/>
          </a:p>
          <a:p>
            <a:r>
              <a:rPr lang="en-US" sz="1600" dirty="0"/>
              <a:t>Long-Term Downward Trend</a:t>
            </a:r>
          </a:p>
          <a:p>
            <a:pPr marL="285750" indent="-285750">
              <a:buFont typeface="Arial" panose="020B0604020202020204" pitchFamily="34" charset="0"/>
              <a:buChar char="•"/>
            </a:pPr>
            <a:r>
              <a:rPr lang="en-US" sz="1600" dirty="0"/>
              <a:t>The Non-Performing Loans (NPL) ratio in France has shown a consistent and significant decline from its peak near 5% in 2011 to just above 2% in 2024.</a:t>
            </a:r>
          </a:p>
          <a:p>
            <a:pPr marL="285750" indent="-285750">
              <a:buFont typeface="Arial" panose="020B0604020202020204" pitchFamily="34" charset="0"/>
              <a:buChar char="•"/>
            </a:pPr>
            <a:r>
              <a:rPr lang="en-US" sz="1600" dirty="0"/>
              <a:t>This indicates substantial improvements in credit quality and loan performance over the past decade.</a:t>
            </a:r>
          </a:p>
          <a:p>
            <a:pPr marL="285750" indent="-285750">
              <a:buFont typeface="Arial" panose="020B0604020202020204" pitchFamily="34" charset="0"/>
              <a:buChar char="•"/>
            </a:pPr>
            <a:endParaRPr lang="en-US" sz="1600" dirty="0"/>
          </a:p>
          <a:p>
            <a:r>
              <a:rPr lang="en-US" sz="1600" dirty="0"/>
              <a:t> High Stress Period: 2009–2013</a:t>
            </a:r>
          </a:p>
          <a:p>
            <a:pPr marL="285750" indent="-285750">
              <a:buFont typeface="Arial" panose="020B0604020202020204" pitchFamily="34" charset="0"/>
              <a:buChar char="•"/>
            </a:pPr>
            <a:r>
              <a:rPr lang="en-US" sz="1600" dirty="0"/>
              <a:t>Between 2009 and 2013, the NPL ratio remained persistently high (around 4.5%–5%), likely due to the aftershocks of the 2008 financial crisis and the European sovereign debt crisis.</a:t>
            </a:r>
          </a:p>
          <a:p>
            <a:pPr marL="285750" indent="-285750">
              <a:buFont typeface="Arial" panose="020B0604020202020204" pitchFamily="34" charset="0"/>
              <a:buChar char="•"/>
            </a:pPr>
            <a:endParaRPr lang="en-US" sz="1600" dirty="0"/>
          </a:p>
          <a:p>
            <a:r>
              <a:rPr lang="en-US" sz="1600" dirty="0"/>
              <a:t> Steady Improvement (2014–2020)</a:t>
            </a:r>
          </a:p>
          <a:p>
            <a:pPr marL="285750" indent="-285750">
              <a:buFont typeface="Arial" panose="020B0604020202020204" pitchFamily="34" charset="0"/>
              <a:buChar char="•"/>
            </a:pPr>
            <a:r>
              <a:rPr lang="en-US" sz="1600" dirty="0"/>
              <a:t>From 2014 onwards, the NPL ratio steadily declined from around 3.7% to 2.3% by 2020, reflecting improved risk management, economic recovery, and better underwriting practices by banks.</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 Stable and Low NPL Post-2021</a:t>
            </a:r>
          </a:p>
          <a:p>
            <a:r>
              <a:rPr lang="en-US" sz="1600" dirty="0"/>
              <a:t>Post-2021, the NPL ratio has stabilized between 2.0% and 2.1%, indicating a mature and resilient credit environment with minimal volatility.</a:t>
            </a:r>
          </a:p>
          <a:p>
            <a:endParaRPr lang="en-US" sz="1400" dirty="0"/>
          </a:p>
        </p:txBody>
      </p:sp>
      <p:pic>
        <p:nvPicPr>
          <p:cNvPr id="4" name="Picture 3">
            <a:extLst>
              <a:ext uri="{FF2B5EF4-FFF2-40B4-BE49-F238E27FC236}">
                <a16:creationId xmlns:a16="http://schemas.microsoft.com/office/drawing/2014/main" id="{1042DD60-716F-3D02-69FA-DB4422FF49D1}"/>
              </a:ext>
            </a:extLst>
          </p:cNvPr>
          <p:cNvPicPr>
            <a:picLocks noChangeAspect="1"/>
          </p:cNvPicPr>
          <p:nvPr/>
        </p:nvPicPr>
        <p:blipFill>
          <a:blip r:embed="rId3"/>
          <a:stretch>
            <a:fillRect/>
          </a:stretch>
        </p:blipFill>
        <p:spPr>
          <a:xfrm>
            <a:off x="3305432" y="741405"/>
            <a:ext cx="7784788" cy="2304661"/>
          </a:xfrm>
          <a:prstGeom prst="rect">
            <a:avLst/>
          </a:prstGeom>
        </p:spPr>
      </p:pic>
    </p:spTree>
    <p:extLst>
      <p:ext uri="{BB962C8B-B14F-4D97-AF65-F5344CB8AC3E}">
        <p14:creationId xmlns:p14="http://schemas.microsoft.com/office/powerpoint/2010/main" val="22505754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D41A8E-E22B-BE54-2498-FBFF5DE50985}"/>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BF3BEB1-7993-E4E7-0B97-7DDE589C2E58}"/>
              </a:ext>
            </a:extLst>
          </p:cNvPr>
          <p:cNvSpPr>
            <a:spLocks noGrp="1"/>
          </p:cNvSpPr>
          <p:nvPr>
            <p:ph type="sldNum" sz="quarter" idx="10"/>
          </p:nvPr>
        </p:nvSpPr>
        <p:spPr>
          <a:xfrm>
            <a:off x="10358437" y="457199"/>
            <a:ext cx="1067589" cy="471489"/>
          </a:xfrm>
        </p:spPr>
        <p:txBody>
          <a:bodyPr/>
          <a:lstStyle/>
          <a:p>
            <a:fld id="{48F63A3B-78C7-47BE-AE5E-E10140E04643}" type="slidenum">
              <a:rPr lang="en-US" smtClean="0"/>
              <a:pPr/>
              <a:t>26</a:t>
            </a:fld>
            <a:endParaRPr lang="en-US" dirty="0"/>
          </a:p>
        </p:txBody>
      </p:sp>
      <p:sp>
        <p:nvSpPr>
          <p:cNvPr id="9" name="Title 8">
            <a:extLst>
              <a:ext uri="{FF2B5EF4-FFF2-40B4-BE49-F238E27FC236}">
                <a16:creationId xmlns:a16="http://schemas.microsoft.com/office/drawing/2014/main" id="{69C18346-5BAB-AC9E-8AD9-7603DA4E46FB}"/>
              </a:ext>
            </a:extLst>
          </p:cNvPr>
          <p:cNvSpPr>
            <a:spLocks noGrp="1"/>
          </p:cNvSpPr>
          <p:nvPr>
            <p:ph type="title"/>
          </p:nvPr>
        </p:nvSpPr>
        <p:spPr>
          <a:xfrm>
            <a:off x="1855508" y="87463"/>
            <a:ext cx="9879437" cy="605480"/>
          </a:xfrm>
        </p:spPr>
        <p:txBody>
          <a:bodyPr/>
          <a:lstStyle/>
          <a:p>
            <a:r>
              <a:rPr lang="en-IN" sz="1800" dirty="0"/>
              <a:t>    </a:t>
            </a:r>
            <a:r>
              <a:rPr lang="en-IN" sz="2000" dirty="0"/>
              <a:t>FRANCE – Return on Assets (ROA) (2008–2024)</a:t>
            </a:r>
            <a:br>
              <a:rPr lang="en-IN" sz="2000" dirty="0"/>
            </a:br>
            <a:endParaRPr lang="en-IN" sz="2000" dirty="0"/>
          </a:p>
        </p:txBody>
      </p:sp>
      <p:sp>
        <p:nvSpPr>
          <p:cNvPr id="6" name="TextBox 5">
            <a:extLst>
              <a:ext uri="{FF2B5EF4-FFF2-40B4-BE49-F238E27FC236}">
                <a16:creationId xmlns:a16="http://schemas.microsoft.com/office/drawing/2014/main" id="{AAE6027D-4E2D-F654-6468-1CBAFA2BBA31}"/>
              </a:ext>
            </a:extLst>
          </p:cNvPr>
          <p:cNvSpPr txBox="1"/>
          <p:nvPr/>
        </p:nvSpPr>
        <p:spPr>
          <a:xfrm>
            <a:off x="201838" y="2712075"/>
            <a:ext cx="11176687" cy="4955203"/>
          </a:xfrm>
          <a:prstGeom prst="rect">
            <a:avLst/>
          </a:prstGeom>
          <a:noFill/>
        </p:spPr>
        <p:txBody>
          <a:bodyPr wrap="square" rtlCol="0">
            <a:spAutoFit/>
          </a:bodyPr>
          <a:lstStyle/>
          <a:p>
            <a:pPr lvl="0" defTabSz="914400" eaLnBrk="0" fontAlgn="base" hangingPunct="0">
              <a:spcBef>
                <a:spcPct val="0"/>
              </a:spcBef>
              <a:spcAft>
                <a:spcPct val="0"/>
              </a:spcAft>
            </a:pPr>
            <a:r>
              <a:rPr lang="en-US" sz="1600" dirty="0"/>
              <a:t>Key Insights:</a:t>
            </a:r>
          </a:p>
          <a:p>
            <a:pPr lvl="0" defTabSz="914400" eaLnBrk="0" fontAlgn="base" hangingPunct="0">
              <a:spcBef>
                <a:spcPct val="0"/>
              </a:spcBef>
              <a:spcAft>
                <a:spcPct val="0"/>
              </a:spcAft>
            </a:pPr>
            <a:endParaRPr lang="en-US" sz="1600" dirty="0"/>
          </a:p>
          <a:p>
            <a:pPr marL="285750" lvl="0" indent="-285750" defTabSz="914400" eaLnBrk="0" fontAlgn="base" hangingPunct="0">
              <a:spcBef>
                <a:spcPct val="0"/>
              </a:spcBef>
              <a:spcAft>
                <a:spcPct val="0"/>
              </a:spcAft>
              <a:buFont typeface="Arial" panose="020B0604020202020204" pitchFamily="34" charset="0"/>
              <a:buChar char="•"/>
            </a:pPr>
            <a:r>
              <a:rPr lang="en-US" sz="1600" dirty="0"/>
              <a:t> </a:t>
            </a:r>
            <a:r>
              <a:rPr lang="en-US" altLang="en-US" sz="1600" dirty="0"/>
              <a:t>Sharp Recovery Post-2008: ROA improved significantly after the financial crisis, rising from ~0.14 in 2008 to ~0.58 by 2010, indicating strong early recovery in asset efficiency.</a:t>
            </a:r>
          </a:p>
          <a:p>
            <a:pPr lvl="0" defTabSz="914400" eaLnBrk="0" fontAlgn="base" hangingPunct="0">
              <a:spcBef>
                <a:spcPct val="0"/>
              </a:spcBef>
              <a:spcAft>
                <a:spcPct val="0"/>
              </a:spcAft>
            </a:pPr>
            <a:endParaRPr lang="en-US" altLang="en-US" sz="1600" dirty="0"/>
          </a:p>
          <a:p>
            <a:pPr marL="285750" lvl="0" indent="-285750" defTabSz="914400" eaLnBrk="0" fontAlgn="base" hangingPunct="0">
              <a:spcBef>
                <a:spcPct val="0"/>
              </a:spcBef>
              <a:spcAft>
                <a:spcPct val="0"/>
              </a:spcAft>
              <a:buFont typeface="Arial" panose="020B0604020202020204" pitchFamily="34" charset="0"/>
              <a:buChar char="•"/>
            </a:pPr>
            <a:r>
              <a:rPr lang="en-US" altLang="en-US" sz="1600" dirty="0"/>
              <a:t>Volatile Period (2011–2014): The period saw major fluctuations, with ROA swinging between 0.3 and 0.65, reflecting economic uncertainty or sector-specific stress.</a:t>
            </a:r>
          </a:p>
          <a:p>
            <a:pPr lvl="0" defTabSz="914400" eaLnBrk="0" fontAlgn="base" hangingPunct="0">
              <a:spcBef>
                <a:spcPct val="0"/>
              </a:spcBef>
              <a:spcAft>
                <a:spcPct val="0"/>
              </a:spcAft>
              <a:buFontTx/>
              <a:buChar char="•"/>
            </a:pPr>
            <a:endParaRPr lang="en-US" altLang="en-US" sz="1600" dirty="0"/>
          </a:p>
          <a:p>
            <a:pPr marL="285750" lvl="0" indent="-285750" defTabSz="914400" eaLnBrk="0" fontAlgn="base" hangingPunct="0">
              <a:spcBef>
                <a:spcPct val="0"/>
              </a:spcBef>
              <a:spcAft>
                <a:spcPct val="0"/>
              </a:spcAft>
              <a:buFont typeface="Arial" panose="020B0604020202020204" pitchFamily="34" charset="0"/>
              <a:buChar char="•"/>
            </a:pPr>
            <a:r>
              <a:rPr lang="en-US" altLang="en-US" sz="1600" dirty="0"/>
              <a:t>Stable Performance (2015–2019): ROA stabilized around ~0.5–0.55, suggesting improved risk management and consistent returns on assets.</a:t>
            </a:r>
          </a:p>
          <a:p>
            <a:pPr lvl="0" defTabSz="914400" eaLnBrk="0" fontAlgn="base" hangingPunct="0">
              <a:spcBef>
                <a:spcPct val="0"/>
              </a:spcBef>
              <a:spcAft>
                <a:spcPct val="0"/>
              </a:spcAft>
              <a:buFontTx/>
              <a:buChar char="•"/>
            </a:pPr>
            <a:endParaRPr lang="en-US" altLang="en-US" sz="1600" dirty="0"/>
          </a:p>
          <a:p>
            <a:pPr marL="285750" lvl="0" indent="-285750" defTabSz="914400" eaLnBrk="0" fontAlgn="base" hangingPunct="0">
              <a:spcBef>
                <a:spcPct val="0"/>
              </a:spcBef>
              <a:spcAft>
                <a:spcPct val="0"/>
              </a:spcAft>
              <a:buFont typeface="Arial" panose="020B0604020202020204" pitchFamily="34" charset="0"/>
              <a:buChar char="•"/>
            </a:pPr>
            <a:r>
              <a:rPr lang="en-US" altLang="en-US" sz="1600" dirty="0"/>
              <a:t>COVID Dip &amp; Recovery: ROA dipped in 2020 (~0.35), likely due to the pandemic, but rebounded strongly by 2022 and remained stable through 2024.</a:t>
            </a:r>
          </a:p>
          <a:p>
            <a:pPr lvl="0" defTabSz="914400" eaLnBrk="0" fontAlgn="base" hangingPunct="0">
              <a:spcBef>
                <a:spcPct val="0"/>
              </a:spcBef>
              <a:spcAft>
                <a:spcPct val="0"/>
              </a:spcAft>
              <a:buFontTx/>
              <a:buChar char="•"/>
            </a:pPr>
            <a:endParaRPr lang="en-US" altLang="en-US" sz="1600" dirty="0"/>
          </a:p>
          <a:p>
            <a:pPr marL="285750" lvl="0" indent="-285750" defTabSz="914400" eaLnBrk="0" fontAlgn="base" hangingPunct="0">
              <a:spcBef>
                <a:spcPct val="0"/>
              </a:spcBef>
              <a:spcAft>
                <a:spcPct val="0"/>
              </a:spcAft>
              <a:buFont typeface="Arial" panose="020B0604020202020204" pitchFamily="34" charset="0"/>
              <a:buChar char="•"/>
            </a:pPr>
            <a:r>
              <a:rPr lang="en-US" altLang="en-US" sz="1600" dirty="0"/>
              <a:t>Implication: The recent steady ROA (~0.5) reflects a matured and resilient financial environment, though earlier volatility points to sensitivity to external shocks.</a:t>
            </a:r>
          </a:p>
          <a:p>
            <a:endParaRPr lang="en-US" sz="1600" dirty="0"/>
          </a:p>
          <a:p>
            <a:endParaRPr lang="en-US" sz="1400" b="1" dirty="0"/>
          </a:p>
          <a:p>
            <a:endParaRPr lang="en-US" sz="1400" b="1" dirty="0"/>
          </a:p>
          <a:p>
            <a:endParaRPr lang="en-IN" dirty="0"/>
          </a:p>
        </p:txBody>
      </p:sp>
      <p:pic>
        <p:nvPicPr>
          <p:cNvPr id="5" name="Picture 4">
            <a:extLst>
              <a:ext uri="{FF2B5EF4-FFF2-40B4-BE49-F238E27FC236}">
                <a16:creationId xmlns:a16="http://schemas.microsoft.com/office/drawing/2014/main" id="{AE363B5A-E787-6734-885A-42914014C5B5}"/>
              </a:ext>
            </a:extLst>
          </p:cNvPr>
          <p:cNvPicPr>
            <a:picLocks noChangeAspect="1"/>
          </p:cNvPicPr>
          <p:nvPr/>
        </p:nvPicPr>
        <p:blipFill>
          <a:blip r:embed="rId3"/>
          <a:stretch>
            <a:fillRect/>
          </a:stretch>
        </p:blipFill>
        <p:spPr>
          <a:xfrm>
            <a:off x="2119184" y="473092"/>
            <a:ext cx="8773047" cy="2684060"/>
          </a:xfrm>
          <a:prstGeom prst="rect">
            <a:avLst/>
          </a:prstGeom>
        </p:spPr>
      </p:pic>
    </p:spTree>
    <p:extLst>
      <p:ext uri="{BB962C8B-B14F-4D97-AF65-F5344CB8AC3E}">
        <p14:creationId xmlns:p14="http://schemas.microsoft.com/office/powerpoint/2010/main" val="194401585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B92AFF-E16D-C44A-B9E5-6C9FE5FE1EFC}"/>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8740127-F4AE-1870-93B3-DF87B45584AC}"/>
              </a:ext>
            </a:extLst>
          </p:cNvPr>
          <p:cNvSpPr>
            <a:spLocks noGrp="1"/>
          </p:cNvSpPr>
          <p:nvPr>
            <p:ph type="sldNum" sz="quarter" idx="10"/>
          </p:nvPr>
        </p:nvSpPr>
        <p:spPr>
          <a:xfrm>
            <a:off x="10358437" y="457199"/>
            <a:ext cx="1067589" cy="471489"/>
          </a:xfrm>
        </p:spPr>
        <p:txBody>
          <a:bodyPr/>
          <a:lstStyle/>
          <a:p>
            <a:fld id="{48F63A3B-78C7-47BE-AE5E-E10140E04643}" type="slidenum">
              <a:rPr lang="en-US" smtClean="0"/>
              <a:pPr/>
              <a:t>27</a:t>
            </a:fld>
            <a:endParaRPr lang="en-US" dirty="0"/>
          </a:p>
        </p:txBody>
      </p:sp>
      <p:sp>
        <p:nvSpPr>
          <p:cNvPr id="9" name="Title 8">
            <a:extLst>
              <a:ext uri="{FF2B5EF4-FFF2-40B4-BE49-F238E27FC236}">
                <a16:creationId xmlns:a16="http://schemas.microsoft.com/office/drawing/2014/main" id="{AD10CDAC-BC1A-0A3C-12AB-9D53F971B690}"/>
              </a:ext>
            </a:extLst>
          </p:cNvPr>
          <p:cNvSpPr>
            <a:spLocks noGrp="1"/>
          </p:cNvSpPr>
          <p:nvPr>
            <p:ph type="title"/>
          </p:nvPr>
        </p:nvSpPr>
        <p:spPr>
          <a:xfrm>
            <a:off x="1670157" y="-135925"/>
            <a:ext cx="10427108" cy="685800"/>
          </a:xfrm>
        </p:spPr>
        <p:txBody>
          <a:bodyPr/>
          <a:lstStyle/>
          <a:p>
            <a:br>
              <a:rPr lang="en-IN" sz="1800" dirty="0"/>
            </a:br>
            <a:br>
              <a:rPr lang="en-IN" sz="1800" dirty="0"/>
            </a:br>
            <a:r>
              <a:rPr lang="en-IN" sz="1800" dirty="0"/>
              <a:t>   </a:t>
            </a:r>
            <a:r>
              <a:rPr lang="en-IN" sz="2000" b="0" dirty="0">
                <a:latin typeface="+mn-lt"/>
              </a:rPr>
              <a:t>FRANCE –</a:t>
            </a:r>
            <a:r>
              <a:rPr lang="en-US" sz="2000" b="0" dirty="0">
                <a:latin typeface="+mn-lt"/>
              </a:rPr>
              <a:t>Tier 1 Capital Adequacy Trend (2008–2024)</a:t>
            </a:r>
            <a:endParaRPr lang="en-IN" sz="2000" b="0" dirty="0">
              <a:latin typeface="+mn-lt"/>
            </a:endParaRPr>
          </a:p>
        </p:txBody>
      </p:sp>
      <p:pic>
        <p:nvPicPr>
          <p:cNvPr id="6" name="Picture 5">
            <a:extLst>
              <a:ext uri="{FF2B5EF4-FFF2-40B4-BE49-F238E27FC236}">
                <a16:creationId xmlns:a16="http://schemas.microsoft.com/office/drawing/2014/main" id="{248C8B60-F7F5-D617-6D0E-2C47E56F7DF1}"/>
              </a:ext>
            </a:extLst>
          </p:cNvPr>
          <p:cNvPicPr>
            <a:picLocks noChangeAspect="1"/>
          </p:cNvPicPr>
          <p:nvPr/>
        </p:nvPicPr>
        <p:blipFill>
          <a:blip r:embed="rId3"/>
          <a:stretch>
            <a:fillRect/>
          </a:stretch>
        </p:blipFill>
        <p:spPr>
          <a:xfrm>
            <a:off x="2040859" y="605481"/>
            <a:ext cx="8758947" cy="2600851"/>
          </a:xfrm>
          <a:prstGeom prst="rect">
            <a:avLst/>
          </a:prstGeom>
        </p:spPr>
      </p:pic>
      <p:sp>
        <p:nvSpPr>
          <p:cNvPr id="13" name="Rectangle 4">
            <a:extLst>
              <a:ext uri="{FF2B5EF4-FFF2-40B4-BE49-F238E27FC236}">
                <a16:creationId xmlns:a16="http://schemas.microsoft.com/office/drawing/2014/main" id="{0335F538-0E1F-A628-9961-4A5B67CC56C9}"/>
              </a:ext>
            </a:extLst>
          </p:cNvPr>
          <p:cNvSpPr>
            <a:spLocks noChangeArrowheads="1"/>
          </p:cNvSpPr>
          <p:nvPr/>
        </p:nvSpPr>
        <p:spPr bwMode="auto">
          <a:xfrm>
            <a:off x="187448" y="2715864"/>
            <a:ext cx="11724361" cy="40318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defTabSz="914400" eaLnBrk="0" fontAlgn="base" hangingPunct="0">
              <a:spcBef>
                <a:spcPct val="0"/>
              </a:spcBef>
              <a:spcAft>
                <a:spcPct val="0"/>
              </a:spcAft>
            </a:pPr>
            <a:r>
              <a:rPr lang="en-US" sz="1600" dirty="0"/>
              <a:t>Key Insights:</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600" i="0" u="none" strike="noStrike" cap="none" normalizeH="0" baseline="0" dirty="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600" i="0" u="none" strike="noStrike" cap="none" normalizeH="0" baseline="0" dirty="0">
                <a:ln>
                  <a:noFill/>
                </a:ln>
                <a:solidFill>
                  <a:schemeClr val="tx1"/>
                </a:solidFill>
                <a:effectLst/>
              </a:rPr>
              <a:t>Gradual Strengthening Post-2008: Tier 1 capital ratios steadily increased from ~8.5% in 2008 to ~13.5% by 2012, reflecting regulatory reforms and recapitalization efforts post-crisis.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600" i="0" u="none" strike="noStrike" cap="none" normalizeH="0" baseline="0" dirty="0">
              <a:ln>
                <a:noFill/>
              </a:ln>
              <a:solidFill>
                <a:schemeClr val="tx1"/>
              </a:solidFill>
              <a:effectLst/>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600" i="0" u="none" strike="noStrike" cap="none" normalizeH="0" baseline="0" dirty="0">
                <a:ln>
                  <a:noFill/>
                </a:ln>
                <a:solidFill>
                  <a:schemeClr val="tx1"/>
                </a:solidFill>
                <a:effectLst/>
              </a:rPr>
              <a:t>Stable Growth (2013–2019): Ratios remained relatively stable and trended upward (~13.5% to ~16%), indicating improved capital resilience across the French banking sector.</a:t>
            </a:r>
          </a:p>
          <a:p>
            <a:pPr marR="0" lvl="0" algn="l" defTabSz="914400" rtl="0" eaLnBrk="0" fontAlgn="base" latinLnBrk="0" hangingPunct="0">
              <a:lnSpc>
                <a:spcPct val="100000"/>
              </a:lnSpc>
              <a:spcBef>
                <a:spcPct val="0"/>
              </a:spcBef>
              <a:spcAft>
                <a:spcPct val="0"/>
              </a:spcAft>
              <a:buClrTx/>
              <a:buSzTx/>
              <a:tabLst/>
            </a:pPr>
            <a:endParaRPr kumimoji="0" lang="en-US" altLang="en-US" sz="1600" i="0" u="none" strike="noStrike" cap="none" normalizeH="0" baseline="0" dirty="0">
              <a:ln>
                <a:noFill/>
              </a:ln>
              <a:solidFill>
                <a:schemeClr val="tx1"/>
              </a:solidFill>
              <a:effectLst/>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600" i="0" u="none" strike="noStrike" cap="none" normalizeH="0" baseline="0" dirty="0">
                <a:ln>
                  <a:noFill/>
                </a:ln>
                <a:solidFill>
                  <a:schemeClr val="tx1"/>
                </a:solidFill>
                <a:effectLst/>
              </a:rPr>
              <a:t>Pandemic-Era Boost (2020): A sharp rise in 2020 (~17.2%) suggests strengthened capital buffers in response to COVID-19-related risks.</a:t>
            </a:r>
          </a:p>
          <a:p>
            <a:pPr marR="0" lvl="0" algn="l" defTabSz="914400" rtl="0" eaLnBrk="0" fontAlgn="base" latinLnBrk="0" hangingPunct="0">
              <a:lnSpc>
                <a:spcPct val="100000"/>
              </a:lnSpc>
              <a:spcBef>
                <a:spcPct val="0"/>
              </a:spcBef>
              <a:spcAft>
                <a:spcPct val="0"/>
              </a:spcAft>
              <a:buClrTx/>
              <a:buSzTx/>
              <a:tabLst/>
            </a:pPr>
            <a:endParaRPr kumimoji="0" lang="en-US" altLang="en-US" sz="1600" i="0" u="none" strike="noStrike" cap="none" normalizeH="0" baseline="0" dirty="0">
              <a:ln>
                <a:noFill/>
              </a:ln>
              <a:solidFill>
                <a:schemeClr val="tx1"/>
              </a:solidFill>
              <a:effectLst/>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600" i="0" u="none" strike="noStrike" cap="none" normalizeH="0" baseline="0" dirty="0">
                <a:ln>
                  <a:noFill/>
                </a:ln>
                <a:solidFill>
                  <a:schemeClr val="tx1"/>
                </a:solidFill>
                <a:effectLst/>
              </a:rPr>
              <a:t>Plateau with Minor Dips (2021–2024): The ratio largely stabilized around 16.5%–17%, with brief declines in 2022, pointing to a maturing capital framework and maintained regulatory compliance.</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1600" i="0" u="none" strike="noStrike" cap="none" normalizeH="0" baseline="0" dirty="0">
              <a:ln>
                <a:noFill/>
              </a:ln>
              <a:solidFill>
                <a:schemeClr val="tx1"/>
              </a:solidFill>
              <a:effectLst/>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600" i="0" u="none" strike="noStrike" cap="none" normalizeH="0" baseline="0" dirty="0">
                <a:ln>
                  <a:noFill/>
                </a:ln>
                <a:solidFill>
                  <a:schemeClr val="tx1"/>
                </a:solidFill>
                <a:effectLst/>
              </a:rPr>
              <a:t>Implication: The consistent upward trend reflects stronger banking sector capitalization, enhancing shock absorption capacity and financial system stability.</a:t>
            </a:r>
          </a:p>
        </p:txBody>
      </p:sp>
    </p:spTree>
    <p:extLst>
      <p:ext uri="{BB962C8B-B14F-4D97-AF65-F5344CB8AC3E}">
        <p14:creationId xmlns:p14="http://schemas.microsoft.com/office/powerpoint/2010/main" val="2395971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E872FD-5A4D-00D1-A78B-1FFA79E2393B}"/>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9007D74-B040-62A5-CA92-720DF5226524}"/>
              </a:ext>
            </a:extLst>
          </p:cNvPr>
          <p:cNvSpPr>
            <a:spLocks noGrp="1"/>
          </p:cNvSpPr>
          <p:nvPr>
            <p:ph type="sldNum" sz="quarter" idx="10"/>
          </p:nvPr>
        </p:nvSpPr>
        <p:spPr>
          <a:xfrm>
            <a:off x="10358437" y="457199"/>
            <a:ext cx="1067589" cy="471489"/>
          </a:xfrm>
        </p:spPr>
        <p:txBody>
          <a:bodyPr/>
          <a:lstStyle/>
          <a:p>
            <a:fld id="{48F63A3B-78C7-47BE-AE5E-E10140E04643}" type="slidenum">
              <a:rPr lang="en-US" smtClean="0"/>
              <a:pPr/>
              <a:t>28</a:t>
            </a:fld>
            <a:endParaRPr lang="en-US" dirty="0"/>
          </a:p>
        </p:txBody>
      </p:sp>
      <p:sp>
        <p:nvSpPr>
          <p:cNvPr id="9" name="Title 8">
            <a:extLst>
              <a:ext uri="{FF2B5EF4-FFF2-40B4-BE49-F238E27FC236}">
                <a16:creationId xmlns:a16="http://schemas.microsoft.com/office/drawing/2014/main" id="{3DE9029D-DFBC-D81E-4D06-6689428026B5}"/>
              </a:ext>
            </a:extLst>
          </p:cNvPr>
          <p:cNvSpPr>
            <a:spLocks noGrp="1"/>
          </p:cNvSpPr>
          <p:nvPr>
            <p:ph type="title"/>
          </p:nvPr>
        </p:nvSpPr>
        <p:spPr>
          <a:xfrm>
            <a:off x="1779373" y="191360"/>
            <a:ext cx="9879437" cy="605480"/>
          </a:xfrm>
        </p:spPr>
        <p:txBody>
          <a:bodyPr/>
          <a:lstStyle/>
          <a:p>
            <a:r>
              <a:rPr lang="en-IN" sz="2000" dirty="0"/>
              <a:t>     </a:t>
            </a:r>
            <a:r>
              <a:rPr lang="en-IN" sz="2000" b="0" dirty="0">
                <a:latin typeface="+mn-lt"/>
              </a:rPr>
              <a:t>FRANCE – Liquidity Ratio Trend  (2008–2024)</a:t>
            </a:r>
            <a:br>
              <a:rPr lang="en-IN" sz="2000" b="0" dirty="0">
                <a:latin typeface="+mn-lt"/>
              </a:rPr>
            </a:br>
            <a:endParaRPr lang="en-IN" sz="2000" b="0" dirty="0">
              <a:latin typeface="+mn-lt"/>
            </a:endParaRPr>
          </a:p>
        </p:txBody>
      </p:sp>
      <p:sp>
        <p:nvSpPr>
          <p:cNvPr id="5" name="TextBox 4">
            <a:extLst>
              <a:ext uri="{FF2B5EF4-FFF2-40B4-BE49-F238E27FC236}">
                <a16:creationId xmlns:a16="http://schemas.microsoft.com/office/drawing/2014/main" id="{83E4177C-9D78-FA89-2833-8F2EF8C50888}"/>
              </a:ext>
            </a:extLst>
          </p:cNvPr>
          <p:cNvSpPr txBox="1"/>
          <p:nvPr/>
        </p:nvSpPr>
        <p:spPr>
          <a:xfrm>
            <a:off x="766118" y="3898557"/>
            <a:ext cx="10867768" cy="800219"/>
          </a:xfrm>
          <a:prstGeom prst="rect">
            <a:avLst/>
          </a:prstGeom>
          <a:noFill/>
        </p:spPr>
        <p:txBody>
          <a:bodyPr wrap="square" rtlCol="0">
            <a:spAutoFit/>
          </a:bodyPr>
          <a:lstStyle/>
          <a:p>
            <a:endParaRPr lang="en-US" sz="1400" b="1" dirty="0"/>
          </a:p>
          <a:p>
            <a:endParaRPr lang="en-US" sz="1400" b="1" dirty="0"/>
          </a:p>
          <a:p>
            <a:endParaRPr lang="en-IN" dirty="0"/>
          </a:p>
        </p:txBody>
      </p:sp>
      <p:pic>
        <p:nvPicPr>
          <p:cNvPr id="6" name="Picture 5">
            <a:extLst>
              <a:ext uri="{FF2B5EF4-FFF2-40B4-BE49-F238E27FC236}">
                <a16:creationId xmlns:a16="http://schemas.microsoft.com/office/drawing/2014/main" id="{07291FC1-2A0A-A5FC-133A-DCE9B6099549}"/>
              </a:ext>
            </a:extLst>
          </p:cNvPr>
          <p:cNvPicPr>
            <a:picLocks noChangeAspect="1"/>
          </p:cNvPicPr>
          <p:nvPr/>
        </p:nvPicPr>
        <p:blipFill>
          <a:blip r:embed="rId3"/>
          <a:stretch>
            <a:fillRect/>
          </a:stretch>
        </p:blipFill>
        <p:spPr>
          <a:xfrm>
            <a:off x="2113004" y="692943"/>
            <a:ext cx="9001897" cy="2964657"/>
          </a:xfrm>
          <a:prstGeom prst="rect">
            <a:avLst/>
          </a:prstGeom>
        </p:spPr>
      </p:pic>
      <p:sp>
        <p:nvSpPr>
          <p:cNvPr id="7" name="Rectangle 1">
            <a:extLst>
              <a:ext uri="{FF2B5EF4-FFF2-40B4-BE49-F238E27FC236}">
                <a16:creationId xmlns:a16="http://schemas.microsoft.com/office/drawing/2014/main" id="{45C5948A-7311-9F34-B275-746824ADA7FE}"/>
              </a:ext>
            </a:extLst>
          </p:cNvPr>
          <p:cNvSpPr>
            <a:spLocks noChangeArrowheads="1"/>
          </p:cNvSpPr>
          <p:nvPr/>
        </p:nvSpPr>
        <p:spPr bwMode="auto">
          <a:xfrm>
            <a:off x="358345" y="3306898"/>
            <a:ext cx="8812156" cy="32932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defTabSz="914400" eaLnBrk="0" fontAlgn="base" hangingPunct="0">
              <a:spcBef>
                <a:spcPct val="0"/>
              </a:spcBef>
              <a:spcAft>
                <a:spcPct val="0"/>
              </a:spcAft>
            </a:pPr>
            <a:r>
              <a:rPr lang="en-US" sz="1600" dirty="0"/>
              <a:t>Key Insights:</a:t>
            </a:r>
          </a:p>
          <a:p>
            <a:pPr defTabSz="914400" eaLnBrk="0" fontAlgn="base" hangingPunct="0">
              <a:spcBef>
                <a:spcPct val="0"/>
              </a:spcBef>
              <a:spcAft>
                <a:spcPct val="0"/>
              </a:spcAft>
            </a:pPr>
            <a:endParaRPr lang="en-US" sz="1600" dirty="0"/>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600" i="0" u="none" strike="noStrike" cap="none" normalizeH="0" baseline="0" dirty="0">
                <a:ln>
                  <a:noFill/>
                </a:ln>
                <a:solidFill>
                  <a:schemeClr val="tx1"/>
                </a:solidFill>
                <a:effectLst/>
              </a:rPr>
              <a:t>Sharp Decline (2008–2016):</a:t>
            </a:r>
            <a:br>
              <a:rPr kumimoji="0" lang="en-US" altLang="en-US" sz="1600" i="0" u="none" strike="noStrike" cap="none" normalizeH="0" baseline="0" dirty="0">
                <a:ln>
                  <a:noFill/>
                </a:ln>
                <a:solidFill>
                  <a:schemeClr val="tx1"/>
                </a:solidFill>
                <a:effectLst/>
              </a:rPr>
            </a:br>
            <a:r>
              <a:rPr kumimoji="0" lang="en-US" altLang="en-US" sz="1600" i="0" u="none" strike="noStrike" cap="none" normalizeH="0" baseline="0" dirty="0">
                <a:ln>
                  <a:noFill/>
                </a:ln>
                <a:solidFill>
                  <a:schemeClr val="tx1"/>
                </a:solidFill>
                <a:effectLst/>
              </a:rPr>
              <a:t>Liquidity ratio dropped drastically from ~128 to ~20, indicating tightening liquidity conditions.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600" i="0" u="none" strike="noStrike" cap="none" normalizeH="0" baseline="0" dirty="0">
              <a:ln>
                <a:noFill/>
              </a:ln>
              <a:solidFill>
                <a:schemeClr val="tx1"/>
              </a:solidFill>
              <a:effectLst/>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600" i="0" u="none" strike="noStrike" cap="none" normalizeH="0" baseline="0" dirty="0">
                <a:ln>
                  <a:noFill/>
                </a:ln>
                <a:solidFill>
                  <a:schemeClr val="tx1"/>
                </a:solidFill>
                <a:effectLst/>
              </a:rPr>
              <a:t>Stabilization Phase (2016–2024):</a:t>
            </a:r>
            <a:br>
              <a:rPr kumimoji="0" lang="en-US" altLang="en-US" sz="1600" i="0" u="none" strike="noStrike" cap="none" normalizeH="0" baseline="0" dirty="0">
                <a:ln>
                  <a:noFill/>
                </a:ln>
                <a:solidFill>
                  <a:schemeClr val="tx1"/>
                </a:solidFill>
                <a:effectLst/>
              </a:rPr>
            </a:br>
            <a:r>
              <a:rPr kumimoji="0" lang="en-US" altLang="en-US" sz="1600" i="0" u="none" strike="noStrike" cap="none" normalizeH="0" baseline="0" dirty="0">
                <a:ln>
                  <a:noFill/>
                </a:ln>
                <a:solidFill>
                  <a:schemeClr val="tx1"/>
                </a:solidFill>
                <a:effectLst/>
              </a:rPr>
              <a:t>Ratio remained relatively stable around 20–30, reflecting a prolonged low liquidity environment.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600" i="0" u="none" strike="noStrike" cap="none" normalizeH="0" baseline="0" dirty="0">
              <a:ln>
                <a:noFill/>
              </a:ln>
              <a:solidFill>
                <a:schemeClr val="tx1"/>
              </a:solidFill>
              <a:effectLst/>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600" i="0" u="none" strike="noStrike" cap="none" normalizeH="0" baseline="0" dirty="0">
                <a:ln>
                  <a:noFill/>
                </a:ln>
                <a:solidFill>
                  <a:schemeClr val="tx1"/>
                </a:solidFill>
                <a:effectLst/>
              </a:rPr>
              <a:t>Short Recovery in 2020–2021:</a:t>
            </a:r>
            <a:br>
              <a:rPr kumimoji="0" lang="en-US" altLang="en-US" sz="1600" i="0" u="none" strike="noStrike" cap="none" normalizeH="0" baseline="0" dirty="0">
                <a:ln>
                  <a:noFill/>
                </a:ln>
                <a:solidFill>
                  <a:schemeClr val="tx1"/>
                </a:solidFill>
                <a:effectLst/>
              </a:rPr>
            </a:br>
            <a:r>
              <a:rPr kumimoji="0" lang="en-US" altLang="en-US" sz="1600" i="0" u="none" strike="noStrike" cap="none" normalizeH="0" baseline="0" dirty="0">
                <a:ln>
                  <a:noFill/>
                </a:ln>
                <a:solidFill>
                  <a:schemeClr val="tx1"/>
                </a:solidFill>
                <a:effectLst/>
              </a:rPr>
              <a:t>Slight uptick observed during this period, possibly linked to COVID-19 economic measures.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600" i="0" u="none" strike="noStrike" cap="none" normalizeH="0" baseline="0" dirty="0">
              <a:ln>
                <a:noFill/>
              </a:ln>
              <a:solidFill>
                <a:schemeClr val="tx1"/>
              </a:solidFill>
              <a:effectLst/>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600" i="0" u="none" strike="noStrike" cap="none" normalizeH="0" baseline="0" dirty="0">
                <a:ln>
                  <a:noFill/>
                </a:ln>
                <a:solidFill>
                  <a:schemeClr val="tx1"/>
                </a:solidFill>
                <a:effectLst/>
              </a:rPr>
              <a:t>Overall Trend:</a:t>
            </a:r>
            <a:br>
              <a:rPr kumimoji="0" lang="en-US" altLang="en-US" sz="1600" i="0" u="none" strike="noStrike" cap="none" normalizeH="0" baseline="0" dirty="0">
                <a:ln>
                  <a:noFill/>
                </a:ln>
                <a:solidFill>
                  <a:schemeClr val="tx1"/>
                </a:solidFill>
                <a:effectLst/>
              </a:rPr>
            </a:br>
            <a:r>
              <a:rPr kumimoji="0" lang="en-US" altLang="en-US" sz="1600" i="0" u="none" strike="noStrike" cap="none" normalizeH="0" baseline="0" dirty="0">
                <a:ln>
                  <a:noFill/>
                </a:ln>
                <a:solidFill>
                  <a:schemeClr val="tx1"/>
                </a:solidFill>
                <a:effectLst/>
              </a:rPr>
              <a:t>From a high-liquidity regime pre-2010 to a new normal of low liquidity post-2016.</a:t>
            </a:r>
          </a:p>
        </p:txBody>
      </p:sp>
    </p:spTree>
    <p:extLst>
      <p:ext uri="{BB962C8B-B14F-4D97-AF65-F5344CB8AC3E}">
        <p14:creationId xmlns:p14="http://schemas.microsoft.com/office/powerpoint/2010/main" val="14134389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42EBBC-3F17-3546-31AC-762B571D6FF0}"/>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22C8B7B-D972-52BF-C00A-4756892F230D}"/>
              </a:ext>
            </a:extLst>
          </p:cNvPr>
          <p:cNvSpPr>
            <a:spLocks noGrp="1"/>
          </p:cNvSpPr>
          <p:nvPr>
            <p:ph type="sldNum" sz="quarter" idx="10"/>
          </p:nvPr>
        </p:nvSpPr>
        <p:spPr>
          <a:xfrm>
            <a:off x="10358437" y="457199"/>
            <a:ext cx="1067589" cy="471489"/>
          </a:xfrm>
        </p:spPr>
        <p:txBody>
          <a:bodyPr/>
          <a:lstStyle/>
          <a:p>
            <a:fld id="{48F63A3B-78C7-47BE-AE5E-E10140E04643}" type="slidenum">
              <a:rPr lang="en-US" smtClean="0"/>
              <a:pPr/>
              <a:t>29</a:t>
            </a:fld>
            <a:endParaRPr lang="en-US" dirty="0"/>
          </a:p>
        </p:txBody>
      </p:sp>
      <p:sp>
        <p:nvSpPr>
          <p:cNvPr id="9" name="Title 8">
            <a:extLst>
              <a:ext uri="{FF2B5EF4-FFF2-40B4-BE49-F238E27FC236}">
                <a16:creationId xmlns:a16="http://schemas.microsoft.com/office/drawing/2014/main" id="{1F50D799-A43A-263C-1E7D-31BD735DB5CE}"/>
              </a:ext>
            </a:extLst>
          </p:cNvPr>
          <p:cNvSpPr>
            <a:spLocks noGrp="1"/>
          </p:cNvSpPr>
          <p:nvPr>
            <p:ph type="title"/>
          </p:nvPr>
        </p:nvSpPr>
        <p:spPr>
          <a:xfrm>
            <a:off x="1332833" y="608843"/>
            <a:ext cx="10556854" cy="471490"/>
          </a:xfrm>
        </p:spPr>
        <p:txBody>
          <a:bodyPr/>
          <a:lstStyle/>
          <a:p>
            <a:pPr algn="ctr"/>
            <a:r>
              <a:rPr lang="en-IN" sz="2400" dirty="0"/>
              <a:t>  </a:t>
            </a:r>
            <a:br>
              <a:rPr lang="en-IN" sz="2400" dirty="0"/>
            </a:br>
            <a:r>
              <a:rPr lang="en-IN" sz="2400" dirty="0"/>
              <a:t>  </a:t>
            </a:r>
            <a:r>
              <a:rPr lang="en-IN" sz="2000" b="0" dirty="0">
                <a:latin typeface="+mn-lt"/>
              </a:rPr>
              <a:t>FRANCE – </a:t>
            </a:r>
            <a:r>
              <a:rPr lang="en-US" sz="2000" b="0" dirty="0">
                <a:latin typeface="+mn-lt"/>
              </a:rPr>
              <a:t>Non-performing Loans Net of Provisions to Capital (%)</a:t>
            </a:r>
            <a:br>
              <a:rPr lang="en-US" sz="2000" b="0" dirty="0">
                <a:latin typeface="+mn-lt"/>
              </a:rPr>
            </a:br>
            <a:r>
              <a:rPr lang="en-IN" sz="2000" b="0" dirty="0">
                <a:latin typeface="+mn-lt"/>
              </a:rPr>
              <a:t>(2008–2024)</a:t>
            </a:r>
            <a:br>
              <a:rPr lang="en-IN" sz="2000" b="0" dirty="0">
                <a:latin typeface="+mn-lt"/>
              </a:rPr>
            </a:br>
            <a:endParaRPr lang="en-IN" sz="2000" b="0" dirty="0">
              <a:latin typeface="+mn-lt"/>
            </a:endParaRPr>
          </a:p>
        </p:txBody>
      </p:sp>
      <p:sp>
        <p:nvSpPr>
          <p:cNvPr id="5" name="TextBox 4">
            <a:extLst>
              <a:ext uri="{FF2B5EF4-FFF2-40B4-BE49-F238E27FC236}">
                <a16:creationId xmlns:a16="http://schemas.microsoft.com/office/drawing/2014/main" id="{621B1176-0258-B690-0297-AEF037882E00}"/>
              </a:ext>
            </a:extLst>
          </p:cNvPr>
          <p:cNvSpPr txBox="1"/>
          <p:nvPr/>
        </p:nvSpPr>
        <p:spPr>
          <a:xfrm>
            <a:off x="271848" y="2791236"/>
            <a:ext cx="11497962" cy="4308872"/>
          </a:xfrm>
          <a:prstGeom prst="rect">
            <a:avLst/>
          </a:prstGeom>
          <a:noFill/>
        </p:spPr>
        <p:txBody>
          <a:bodyPr wrap="square" rtlCol="0">
            <a:spAutoFit/>
          </a:bodyPr>
          <a:lstStyle/>
          <a:p>
            <a:r>
              <a:rPr lang="en-US" sz="1600" dirty="0"/>
              <a:t>Key Insights:</a:t>
            </a:r>
          </a:p>
          <a:p>
            <a:endParaRPr lang="en-US" sz="1600" dirty="0"/>
          </a:p>
          <a:p>
            <a:pPr marL="285750" indent="-285750">
              <a:buFont typeface="Arial" panose="020B0604020202020204" pitchFamily="34" charset="0"/>
              <a:buChar char="•"/>
            </a:pPr>
            <a:r>
              <a:rPr lang="en-US" sz="1600" dirty="0"/>
              <a:t>Elevated NPLs (2009–2014):</a:t>
            </a:r>
            <a:br>
              <a:rPr lang="en-US" sz="1600" dirty="0"/>
            </a:br>
            <a:r>
              <a:rPr lang="en-US" sz="1600" dirty="0"/>
              <a:t>Ratio peaked above 22%, indicating heightened credit risk and pressure on capital buffers.</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Consistent Decline Post-2014:</a:t>
            </a:r>
            <a:br>
              <a:rPr lang="en-US" sz="1600" dirty="0"/>
            </a:br>
            <a:r>
              <a:rPr lang="en-US" sz="1600" dirty="0"/>
              <a:t>Steady improvement with ratio falling to ~11% by 2024, reflecting stronger provisioning and asset quality.</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Significant Drop (2017–2018):</a:t>
            </a:r>
            <a:br>
              <a:rPr lang="en-US" sz="1600" dirty="0"/>
            </a:br>
            <a:r>
              <a:rPr lang="en-US" sz="1600" dirty="0"/>
              <a:t>Marked decrease suggests better risk management or stronger capital position during this period.</a:t>
            </a:r>
          </a:p>
          <a:p>
            <a:endParaRPr lang="en-US" sz="1600" dirty="0"/>
          </a:p>
          <a:p>
            <a:pPr marL="285750" indent="-285750">
              <a:buFont typeface="Arial" panose="020B0604020202020204" pitchFamily="34" charset="0"/>
              <a:buChar char="•"/>
            </a:pPr>
            <a:r>
              <a:rPr lang="en-US" sz="1600" dirty="0"/>
              <a:t>Post-2018 Stability:</a:t>
            </a:r>
            <a:br>
              <a:rPr lang="en-US" sz="1600" dirty="0"/>
            </a:br>
            <a:r>
              <a:rPr lang="en-US" sz="1600" dirty="0"/>
              <a:t>Fluctuations between 10–13%, signaling relative stability in loan quality and provisioning levels.</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Overall Trend:</a:t>
            </a:r>
            <a:br>
              <a:rPr lang="en-US" sz="1600" dirty="0"/>
            </a:br>
            <a:r>
              <a:rPr lang="en-US" sz="1600" dirty="0"/>
              <a:t>Clear downward trajectory, highlighting improved financial health of banks over time.</a:t>
            </a:r>
          </a:p>
          <a:p>
            <a:pPr marL="285750" indent="-285750">
              <a:buFont typeface="Arial" panose="020B0604020202020204" pitchFamily="34" charset="0"/>
              <a:buChar char="•"/>
            </a:pPr>
            <a:endParaRPr lang="en-IN" dirty="0"/>
          </a:p>
        </p:txBody>
      </p:sp>
      <p:pic>
        <p:nvPicPr>
          <p:cNvPr id="6" name="Picture 5">
            <a:extLst>
              <a:ext uri="{FF2B5EF4-FFF2-40B4-BE49-F238E27FC236}">
                <a16:creationId xmlns:a16="http://schemas.microsoft.com/office/drawing/2014/main" id="{C9D52F6B-42D3-C5F9-078B-251DE9076208}"/>
              </a:ext>
            </a:extLst>
          </p:cNvPr>
          <p:cNvPicPr>
            <a:picLocks noChangeAspect="1"/>
          </p:cNvPicPr>
          <p:nvPr/>
        </p:nvPicPr>
        <p:blipFill>
          <a:blip r:embed="rId3"/>
          <a:stretch>
            <a:fillRect/>
          </a:stretch>
        </p:blipFill>
        <p:spPr>
          <a:xfrm>
            <a:off x="3435177" y="834081"/>
            <a:ext cx="7698261" cy="2360142"/>
          </a:xfrm>
          <a:prstGeom prst="rect">
            <a:avLst/>
          </a:prstGeom>
        </p:spPr>
      </p:pic>
    </p:spTree>
    <p:extLst>
      <p:ext uri="{BB962C8B-B14F-4D97-AF65-F5344CB8AC3E}">
        <p14:creationId xmlns:p14="http://schemas.microsoft.com/office/powerpoint/2010/main" val="16673551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EDA75-0988-2AC2-87F8-8DEC83A7B9CA}"/>
              </a:ext>
            </a:extLst>
          </p:cNvPr>
          <p:cNvSpPr>
            <a:spLocks noGrp="1"/>
          </p:cNvSpPr>
          <p:nvPr>
            <p:ph type="title"/>
          </p:nvPr>
        </p:nvSpPr>
        <p:spPr>
          <a:xfrm>
            <a:off x="605481" y="953278"/>
            <a:ext cx="7669573" cy="1270937"/>
          </a:xfrm>
        </p:spPr>
        <p:txBody>
          <a:bodyPr/>
          <a:lstStyle/>
          <a:p>
            <a:r>
              <a:rPr lang="en-US" altLang="en-US" sz="2400" b="0" cap="none" dirty="0">
                <a:latin typeface="+mn-lt"/>
              </a:rPr>
              <a:t>PROJECT OVERVIEW &amp; OBJECTIVES</a:t>
            </a:r>
            <a:br>
              <a:rPr lang="en-US" altLang="en-US" sz="3200" cap="none" dirty="0"/>
            </a:br>
            <a:endParaRPr lang="en-US" sz="3200" dirty="0"/>
          </a:p>
        </p:txBody>
      </p:sp>
      <p:sp>
        <p:nvSpPr>
          <p:cNvPr id="9" name="TextBox 8">
            <a:extLst>
              <a:ext uri="{FF2B5EF4-FFF2-40B4-BE49-F238E27FC236}">
                <a16:creationId xmlns:a16="http://schemas.microsoft.com/office/drawing/2014/main" id="{39803B86-11C4-4A77-6ED0-6C39EA13A4CE}"/>
              </a:ext>
            </a:extLst>
          </p:cNvPr>
          <p:cNvSpPr txBox="1"/>
          <p:nvPr/>
        </p:nvSpPr>
        <p:spPr>
          <a:xfrm>
            <a:off x="605481" y="1157684"/>
            <a:ext cx="9434383" cy="307777"/>
          </a:xfrm>
          <a:prstGeom prst="rect">
            <a:avLst/>
          </a:prstGeom>
          <a:noFill/>
        </p:spPr>
        <p:txBody>
          <a:bodyPr wrap="square" rtlCol="0">
            <a:spAutoFit/>
          </a:bodyPr>
          <a:lstStyle/>
          <a:p>
            <a:r>
              <a:rPr lang="en-US" sz="1400" dirty="0"/>
              <a:t>.</a:t>
            </a:r>
            <a:endParaRPr lang="en-IN" sz="1400" dirty="0"/>
          </a:p>
        </p:txBody>
      </p:sp>
      <p:sp>
        <p:nvSpPr>
          <p:cNvPr id="10" name="TextBox 9">
            <a:extLst>
              <a:ext uri="{FF2B5EF4-FFF2-40B4-BE49-F238E27FC236}">
                <a16:creationId xmlns:a16="http://schemas.microsoft.com/office/drawing/2014/main" id="{DADE6F2D-6524-808A-96B8-15AA65E6F17B}"/>
              </a:ext>
            </a:extLst>
          </p:cNvPr>
          <p:cNvSpPr txBox="1"/>
          <p:nvPr/>
        </p:nvSpPr>
        <p:spPr>
          <a:xfrm>
            <a:off x="661086" y="2088292"/>
            <a:ext cx="10416747" cy="3077766"/>
          </a:xfrm>
          <a:prstGeom prst="rect">
            <a:avLst/>
          </a:prstGeom>
          <a:noFill/>
        </p:spPr>
        <p:txBody>
          <a:bodyPr wrap="square" rtlCol="0">
            <a:spAutoFit/>
          </a:bodyPr>
          <a:lstStyle/>
          <a:p>
            <a:endParaRPr lang="en-IN" sz="1600" b="1" dirty="0"/>
          </a:p>
          <a:p>
            <a:r>
              <a:rPr lang="en-US" sz="1600" dirty="0"/>
              <a:t>This project explores the financial stability of major global economies by analyzing key indicators from the IMF Financial Soundness Indicators (FSI) dataset. The focus is on identifying systemic risks, capital adequacy, and liquidity patterns from 2007 to 2024</a:t>
            </a:r>
            <a:endParaRPr lang="en-IN" sz="1600" dirty="0"/>
          </a:p>
          <a:p>
            <a:endParaRPr lang="en-IN" sz="1600" dirty="0"/>
          </a:p>
          <a:p>
            <a:endParaRPr lang="en-IN" sz="1600" dirty="0"/>
          </a:p>
          <a:p>
            <a:endParaRPr lang="en-IN" sz="1600" dirty="0"/>
          </a:p>
          <a:p>
            <a:r>
              <a:rPr lang="en-IN" sz="1600" dirty="0"/>
              <a:t>Objectives:</a:t>
            </a:r>
          </a:p>
          <a:p>
            <a:pPr marL="285750" indent="-285750">
              <a:buFont typeface="Arial" panose="020B0604020202020204" pitchFamily="34" charset="0"/>
              <a:buChar char="•"/>
            </a:pPr>
            <a:r>
              <a:rPr lang="en-IN" sz="1600" dirty="0" err="1"/>
              <a:t>Analyze</a:t>
            </a:r>
            <a:r>
              <a:rPr lang="en-IN" sz="1600" dirty="0"/>
              <a:t> long-term trends in NPLs, ROA, Tier 1 Capital, and Liquidity</a:t>
            </a:r>
          </a:p>
          <a:p>
            <a:pPr marL="285750" indent="-285750">
              <a:buFont typeface="Arial" panose="020B0604020202020204" pitchFamily="34" charset="0"/>
              <a:buChar char="•"/>
            </a:pPr>
            <a:r>
              <a:rPr lang="en-IN" sz="1600" dirty="0"/>
              <a:t>Generate actionable insights from temporal data</a:t>
            </a:r>
          </a:p>
          <a:p>
            <a:pPr marL="285750" indent="-285750">
              <a:buFont typeface="Arial" panose="020B0604020202020204" pitchFamily="34" charset="0"/>
              <a:buChar char="•"/>
            </a:pPr>
            <a:r>
              <a:rPr lang="en-IN" sz="1600" dirty="0"/>
              <a:t>Enhance risk analysis skills relevant to regulatory reporting and financial analytics</a:t>
            </a:r>
          </a:p>
          <a:p>
            <a:endParaRPr lang="en-IN" dirty="0"/>
          </a:p>
        </p:txBody>
      </p:sp>
    </p:spTree>
    <p:extLst>
      <p:ext uri="{BB962C8B-B14F-4D97-AF65-F5344CB8AC3E}">
        <p14:creationId xmlns:p14="http://schemas.microsoft.com/office/powerpoint/2010/main" val="290649191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83E079-3D3D-0D5F-261F-D8D21DA29900}"/>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A29E206-F607-3CD1-18DD-2DBC78094CEB}"/>
              </a:ext>
            </a:extLst>
          </p:cNvPr>
          <p:cNvSpPr>
            <a:spLocks noGrp="1"/>
          </p:cNvSpPr>
          <p:nvPr>
            <p:ph type="sldNum" sz="quarter" idx="10"/>
          </p:nvPr>
        </p:nvSpPr>
        <p:spPr>
          <a:xfrm>
            <a:off x="10358437" y="457199"/>
            <a:ext cx="1067589" cy="471489"/>
          </a:xfrm>
        </p:spPr>
        <p:txBody>
          <a:bodyPr/>
          <a:lstStyle/>
          <a:p>
            <a:fld id="{48F63A3B-78C7-47BE-AE5E-E10140E04643}" type="slidenum">
              <a:rPr lang="en-US" smtClean="0"/>
              <a:pPr/>
              <a:t>30</a:t>
            </a:fld>
            <a:endParaRPr lang="en-US" dirty="0"/>
          </a:p>
        </p:txBody>
      </p:sp>
      <p:sp>
        <p:nvSpPr>
          <p:cNvPr id="9" name="Title 8">
            <a:extLst>
              <a:ext uri="{FF2B5EF4-FFF2-40B4-BE49-F238E27FC236}">
                <a16:creationId xmlns:a16="http://schemas.microsoft.com/office/drawing/2014/main" id="{87E74FD8-E15A-101F-698F-385CB6F464C3}"/>
              </a:ext>
            </a:extLst>
          </p:cNvPr>
          <p:cNvSpPr>
            <a:spLocks noGrp="1"/>
          </p:cNvSpPr>
          <p:nvPr>
            <p:ph type="title"/>
          </p:nvPr>
        </p:nvSpPr>
        <p:spPr>
          <a:xfrm>
            <a:off x="1762832" y="228600"/>
            <a:ext cx="9815449" cy="712445"/>
          </a:xfrm>
        </p:spPr>
        <p:txBody>
          <a:bodyPr/>
          <a:lstStyle/>
          <a:p>
            <a:r>
              <a:rPr lang="en-IN" sz="2400" dirty="0"/>
              <a:t>     </a:t>
            </a:r>
            <a:r>
              <a:rPr lang="en-IN" sz="2000" b="0" dirty="0">
                <a:latin typeface="+mn-lt"/>
              </a:rPr>
              <a:t>FRANCE </a:t>
            </a:r>
            <a:r>
              <a:rPr lang="en-US" altLang="en-US" sz="2000" b="0" cap="none" dirty="0">
                <a:solidFill>
                  <a:srgbClr val="202C8F"/>
                </a:solidFill>
                <a:latin typeface="+mn-lt"/>
              </a:rPr>
              <a:t>Foreign Exchange Exposure to Capital</a:t>
            </a:r>
            <a:br>
              <a:rPr lang="en-US" altLang="en-US" sz="2000" b="0" cap="none" dirty="0">
                <a:solidFill>
                  <a:srgbClr val="202C8F"/>
                </a:solidFill>
                <a:latin typeface="+mn-lt"/>
              </a:rPr>
            </a:br>
            <a:r>
              <a:rPr lang="en-IN" sz="2000" b="0" dirty="0">
                <a:solidFill>
                  <a:srgbClr val="202C8F"/>
                </a:solidFill>
                <a:latin typeface="+mn-lt"/>
              </a:rPr>
              <a:t>                                (2008–2012)</a:t>
            </a:r>
            <a:br>
              <a:rPr lang="en-IN" sz="1800" dirty="0"/>
            </a:br>
            <a:endParaRPr lang="en-IN" sz="1800" dirty="0"/>
          </a:p>
        </p:txBody>
      </p:sp>
      <p:sp>
        <p:nvSpPr>
          <p:cNvPr id="5" name="TextBox 4">
            <a:extLst>
              <a:ext uri="{FF2B5EF4-FFF2-40B4-BE49-F238E27FC236}">
                <a16:creationId xmlns:a16="http://schemas.microsoft.com/office/drawing/2014/main" id="{E2CFDC54-09EF-37FD-D83A-AB912563982B}"/>
              </a:ext>
            </a:extLst>
          </p:cNvPr>
          <p:cNvSpPr txBox="1"/>
          <p:nvPr/>
        </p:nvSpPr>
        <p:spPr>
          <a:xfrm>
            <a:off x="609251" y="2598299"/>
            <a:ext cx="1983259" cy="553998"/>
          </a:xfrm>
          <a:prstGeom prst="rect">
            <a:avLst/>
          </a:prstGeom>
          <a:noFill/>
        </p:spPr>
        <p:txBody>
          <a:bodyPr wrap="square" rtlCol="0">
            <a:spAutoFit/>
          </a:bodyPr>
          <a:lstStyle/>
          <a:p>
            <a:endParaRPr lang="en-US" sz="1400" b="1" dirty="0"/>
          </a:p>
          <a:p>
            <a:r>
              <a:rPr lang="en-US" sz="1600" dirty="0"/>
              <a:t>Key Insights:</a:t>
            </a:r>
          </a:p>
        </p:txBody>
      </p:sp>
      <p:sp>
        <p:nvSpPr>
          <p:cNvPr id="6" name="Rectangle 1">
            <a:extLst>
              <a:ext uri="{FF2B5EF4-FFF2-40B4-BE49-F238E27FC236}">
                <a16:creationId xmlns:a16="http://schemas.microsoft.com/office/drawing/2014/main" id="{5D6BA45B-45E7-C16E-20DE-63DDB831819E}"/>
              </a:ext>
            </a:extLst>
          </p:cNvPr>
          <p:cNvSpPr>
            <a:spLocks noChangeArrowheads="1"/>
          </p:cNvSpPr>
          <p:nvPr/>
        </p:nvSpPr>
        <p:spPr bwMode="auto">
          <a:xfrm>
            <a:off x="0" y="-2232"/>
            <a:ext cx="18473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7" name="Picture 6">
            <a:extLst>
              <a:ext uri="{FF2B5EF4-FFF2-40B4-BE49-F238E27FC236}">
                <a16:creationId xmlns:a16="http://schemas.microsoft.com/office/drawing/2014/main" id="{16D84608-31C9-566B-4CFB-75B443EECBDC}"/>
              </a:ext>
            </a:extLst>
          </p:cNvPr>
          <p:cNvPicPr>
            <a:picLocks noChangeAspect="1"/>
          </p:cNvPicPr>
          <p:nvPr/>
        </p:nvPicPr>
        <p:blipFill>
          <a:blip r:embed="rId3"/>
          <a:stretch>
            <a:fillRect/>
          </a:stretch>
        </p:blipFill>
        <p:spPr>
          <a:xfrm>
            <a:off x="2953264" y="643314"/>
            <a:ext cx="8013357" cy="2675238"/>
          </a:xfrm>
          <a:prstGeom prst="rect">
            <a:avLst/>
          </a:prstGeom>
        </p:spPr>
      </p:pic>
      <p:sp>
        <p:nvSpPr>
          <p:cNvPr id="8" name="Rectangle 1">
            <a:extLst>
              <a:ext uri="{FF2B5EF4-FFF2-40B4-BE49-F238E27FC236}">
                <a16:creationId xmlns:a16="http://schemas.microsoft.com/office/drawing/2014/main" id="{5485A718-C937-49E4-CB3C-AC392D46AFD0}"/>
              </a:ext>
            </a:extLst>
          </p:cNvPr>
          <p:cNvSpPr>
            <a:spLocks noChangeArrowheads="1"/>
          </p:cNvSpPr>
          <p:nvPr/>
        </p:nvSpPr>
        <p:spPr bwMode="auto">
          <a:xfrm>
            <a:off x="313490" y="3265113"/>
            <a:ext cx="9688871" cy="35394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600" i="0" u="none" strike="noStrike" cap="none" normalizeH="0" baseline="0" dirty="0">
                <a:ln>
                  <a:noFill/>
                </a:ln>
                <a:solidFill>
                  <a:schemeClr val="tx1"/>
                </a:solidFill>
                <a:effectLst/>
              </a:rPr>
              <a:t>Stable Exposure (2008–2010):</a:t>
            </a:r>
            <a:br>
              <a:rPr kumimoji="0" lang="en-US" altLang="en-US" sz="1600" i="0" u="none" strike="noStrike" cap="none" normalizeH="0" baseline="0" dirty="0">
                <a:ln>
                  <a:noFill/>
                </a:ln>
                <a:solidFill>
                  <a:schemeClr val="tx1"/>
                </a:solidFill>
                <a:effectLst/>
              </a:rPr>
            </a:br>
            <a:r>
              <a:rPr kumimoji="0" lang="en-US" altLang="en-US" sz="1600" i="0" u="none" strike="noStrike" cap="none" normalizeH="0" baseline="0" dirty="0">
                <a:ln>
                  <a:noFill/>
                </a:ln>
                <a:solidFill>
                  <a:schemeClr val="tx1"/>
                </a:solidFill>
                <a:effectLst/>
              </a:rPr>
              <a:t>Maintained a relatively steady range of ~64–70%, suggesting consistent foreign exchange risk levels.</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1600" i="0" u="none" strike="noStrike" cap="none" normalizeH="0" baseline="0" dirty="0">
              <a:ln>
                <a:noFill/>
              </a:ln>
              <a:solidFill>
                <a:schemeClr val="tx1"/>
              </a:solidFill>
              <a:effectLst/>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600" i="0" u="none" strike="noStrike" cap="none" normalizeH="0" baseline="0" dirty="0">
                <a:ln>
                  <a:noFill/>
                </a:ln>
                <a:solidFill>
                  <a:schemeClr val="tx1"/>
                </a:solidFill>
                <a:effectLst/>
              </a:rPr>
              <a:t>High Volatility (2011–2012):</a:t>
            </a:r>
            <a:br>
              <a:rPr kumimoji="0" lang="en-US" altLang="en-US" sz="1600" i="0" u="none" strike="noStrike" cap="none" normalizeH="0" baseline="0" dirty="0">
                <a:ln>
                  <a:noFill/>
                </a:ln>
                <a:solidFill>
                  <a:schemeClr val="tx1"/>
                </a:solidFill>
                <a:effectLst/>
              </a:rPr>
            </a:br>
            <a:r>
              <a:rPr kumimoji="0" lang="en-US" altLang="en-US" sz="1600" i="0" u="none" strike="noStrike" cap="none" normalizeH="0" baseline="0" dirty="0">
                <a:ln>
                  <a:noFill/>
                </a:ln>
                <a:solidFill>
                  <a:schemeClr val="tx1"/>
                </a:solidFill>
                <a:effectLst/>
              </a:rPr>
              <a:t>Sharp fluctuations observed — plummeting to ~30% in early 2011, peaking at ~76%, then dropping again.</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1600" i="0" u="none" strike="noStrike" cap="none" normalizeH="0" baseline="0" dirty="0">
              <a:ln>
                <a:noFill/>
              </a:ln>
              <a:solidFill>
                <a:schemeClr val="tx1"/>
              </a:solidFill>
              <a:effectLst/>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600" i="0" u="none" strike="noStrike" cap="none" normalizeH="0" baseline="0" dirty="0">
                <a:ln>
                  <a:noFill/>
                </a:ln>
                <a:solidFill>
                  <a:schemeClr val="tx1"/>
                </a:solidFill>
                <a:effectLst/>
              </a:rPr>
              <a:t>Potential Risk Events:</a:t>
            </a:r>
            <a:br>
              <a:rPr kumimoji="0" lang="en-US" altLang="en-US" sz="1600" i="0" u="none" strike="noStrike" cap="none" normalizeH="0" baseline="0" dirty="0">
                <a:ln>
                  <a:noFill/>
                </a:ln>
                <a:solidFill>
                  <a:schemeClr val="tx1"/>
                </a:solidFill>
                <a:effectLst/>
              </a:rPr>
            </a:br>
            <a:r>
              <a:rPr kumimoji="0" lang="en-US" altLang="en-US" sz="1600" i="0" u="none" strike="noStrike" cap="none" normalizeH="0" baseline="0" dirty="0">
                <a:ln>
                  <a:noFill/>
                </a:ln>
                <a:solidFill>
                  <a:schemeClr val="tx1"/>
                </a:solidFill>
                <a:effectLst/>
              </a:rPr>
              <a:t>The extreme swings in 2011 may reflect market shocks or valuation changes impacting FX positions.</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1600" i="0" u="none" strike="noStrike" cap="none" normalizeH="0" baseline="0" dirty="0">
              <a:ln>
                <a:noFill/>
              </a:ln>
              <a:solidFill>
                <a:schemeClr val="tx1"/>
              </a:solidFill>
              <a:effectLst/>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600" i="0" u="none" strike="noStrike" cap="none" normalizeH="0" baseline="0" dirty="0">
                <a:ln>
                  <a:noFill/>
                </a:ln>
                <a:solidFill>
                  <a:schemeClr val="tx1"/>
                </a:solidFill>
                <a:effectLst/>
              </a:rPr>
              <a:t>End of Period Recovery:</a:t>
            </a:r>
            <a:br>
              <a:rPr kumimoji="0" lang="en-US" altLang="en-US" sz="1600" i="0" u="none" strike="noStrike" cap="none" normalizeH="0" baseline="0" dirty="0">
                <a:ln>
                  <a:noFill/>
                </a:ln>
                <a:solidFill>
                  <a:schemeClr val="tx1"/>
                </a:solidFill>
                <a:effectLst/>
              </a:rPr>
            </a:br>
            <a:r>
              <a:rPr kumimoji="0" lang="en-US" altLang="en-US" sz="1600" i="0" u="none" strike="noStrike" cap="none" normalizeH="0" baseline="0" dirty="0">
                <a:ln>
                  <a:noFill/>
                </a:ln>
                <a:solidFill>
                  <a:schemeClr val="tx1"/>
                </a:solidFill>
                <a:effectLst/>
              </a:rPr>
              <a:t>Ratio rebounded to ~63% by 2012, returning near pre-2011 levels.</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1600" i="0" u="none" strike="noStrike" cap="none" normalizeH="0" baseline="0" dirty="0">
              <a:ln>
                <a:noFill/>
              </a:ln>
              <a:solidFill>
                <a:schemeClr val="tx1"/>
              </a:solidFill>
              <a:effectLst/>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600" i="0" u="none" strike="noStrike" cap="none" normalizeH="0" baseline="0" dirty="0">
                <a:ln>
                  <a:noFill/>
                </a:ln>
                <a:solidFill>
                  <a:schemeClr val="tx1"/>
                </a:solidFill>
                <a:effectLst/>
              </a:rPr>
              <a:t>Overall Trend:</a:t>
            </a:r>
            <a:br>
              <a:rPr kumimoji="0" lang="en-US" altLang="en-US" sz="1600" i="0" u="none" strike="noStrike" cap="none" normalizeH="0" baseline="0" dirty="0">
                <a:ln>
                  <a:noFill/>
                </a:ln>
                <a:solidFill>
                  <a:schemeClr val="tx1"/>
                </a:solidFill>
                <a:effectLst/>
              </a:rPr>
            </a:br>
            <a:r>
              <a:rPr kumimoji="0" lang="en-US" altLang="en-US" sz="1600" i="0" u="none" strike="noStrike" cap="none" normalizeH="0" baseline="0" dirty="0">
                <a:ln>
                  <a:noFill/>
                </a:ln>
                <a:solidFill>
                  <a:schemeClr val="tx1"/>
                </a:solidFill>
                <a:effectLst/>
              </a:rPr>
              <a:t>Despite short-term volatility, the FX exposure ended the period at a level comparable to its starting point.</a:t>
            </a:r>
          </a:p>
        </p:txBody>
      </p:sp>
    </p:spTree>
    <p:extLst>
      <p:ext uri="{BB962C8B-B14F-4D97-AF65-F5344CB8AC3E}">
        <p14:creationId xmlns:p14="http://schemas.microsoft.com/office/powerpoint/2010/main" val="314673622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9EAA1D-CEC8-3289-69A7-AA11C3DA7FF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6D73DA0-0FD4-62A8-D08A-BB2E5BC521BB}"/>
              </a:ext>
            </a:extLst>
          </p:cNvPr>
          <p:cNvSpPr>
            <a:spLocks noGrp="1"/>
          </p:cNvSpPr>
          <p:nvPr>
            <p:ph type="title"/>
          </p:nvPr>
        </p:nvSpPr>
        <p:spPr>
          <a:xfrm>
            <a:off x="2737020" y="556331"/>
            <a:ext cx="7580871" cy="543143"/>
          </a:xfrm>
        </p:spPr>
        <p:txBody>
          <a:bodyPr/>
          <a:lstStyle/>
          <a:p>
            <a:r>
              <a:rPr lang="en-US" altLang="en-US" sz="2000" b="0" dirty="0">
                <a:latin typeface="+mn-lt"/>
              </a:rPr>
              <a:t>Summary of Trends</a:t>
            </a:r>
            <a:br>
              <a:rPr lang="en-US" altLang="en-US" dirty="0">
                <a:latin typeface="+mn-lt"/>
              </a:rPr>
            </a:br>
            <a:endParaRPr lang="en-US" dirty="0">
              <a:latin typeface="+mn-lt"/>
            </a:endParaRPr>
          </a:p>
        </p:txBody>
      </p:sp>
      <p:sp>
        <p:nvSpPr>
          <p:cNvPr id="3" name="Slide Number Placeholder 2">
            <a:extLst>
              <a:ext uri="{FF2B5EF4-FFF2-40B4-BE49-F238E27FC236}">
                <a16:creationId xmlns:a16="http://schemas.microsoft.com/office/drawing/2014/main" id="{564B9AD6-45A5-CB92-1009-E4461381B897}"/>
              </a:ext>
            </a:extLst>
          </p:cNvPr>
          <p:cNvSpPr>
            <a:spLocks noGrp="1"/>
          </p:cNvSpPr>
          <p:nvPr>
            <p:ph type="sldNum" sz="quarter" idx="10"/>
          </p:nvPr>
        </p:nvSpPr>
        <p:spPr>
          <a:xfrm>
            <a:off x="10438475" y="457199"/>
            <a:ext cx="987552" cy="471489"/>
          </a:xfrm>
        </p:spPr>
        <p:txBody>
          <a:bodyPr/>
          <a:lstStyle/>
          <a:p>
            <a:fld id="{48F63A3B-78C7-47BE-AE5E-E10140E04643}" type="slidenum">
              <a:rPr lang="en-US" smtClean="0"/>
              <a:pPr/>
              <a:t>31</a:t>
            </a:fld>
            <a:endParaRPr lang="en-US" dirty="0"/>
          </a:p>
        </p:txBody>
      </p:sp>
      <p:graphicFrame>
        <p:nvGraphicFramePr>
          <p:cNvPr id="4" name="Table 3">
            <a:extLst>
              <a:ext uri="{FF2B5EF4-FFF2-40B4-BE49-F238E27FC236}">
                <a16:creationId xmlns:a16="http://schemas.microsoft.com/office/drawing/2014/main" id="{F7981ADF-DF68-E8FD-B22E-08605284E03C}"/>
              </a:ext>
            </a:extLst>
          </p:cNvPr>
          <p:cNvGraphicFramePr>
            <a:graphicFrameLocks noGrp="1"/>
          </p:cNvGraphicFramePr>
          <p:nvPr>
            <p:extLst>
              <p:ext uri="{D42A27DB-BD31-4B8C-83A1-F6EECF244321}">
                <p14:modId xmlns:p14="http://schemas.microsoft.com/office/powerpoint/2010/main" val="1392901377"/>
              </p:ext>
            </p:extLst>
          </p:nvPr>
        </p:nvGraphicFramePr>
        <p:xfrm>
          <a:off x="0" y="830469"/>
          <a:ext cx="8989620" cy="5882640"/>
        </p:xfrm>
        <a:graphic>
          <a:graphicData uri="http://schemas.openxmlformats.org/drawingml/2006/table">
            <a:tbl>
              <a:tblPr firstRow="1" bandRow="1">
                <a:tableStyleId>{93296810-A885-4BE3-A3E7-6D5BEEA58F35}</a:tableStyleId>
              </a:tblPr>
              <a:tblGrid>
                <a:gridCol w="3868986">
                  <a:extLst>
                    <a:ext uri="{9D8B030D-6E8A-4147-A177-3AD203B41FA5}">
                      <a16:colId xmlns:a16="http://schemas.microsoft.com/office/drawing/2014/main" val="1662282489"/>
                    </a:ext>
                  </a:extLst>
                </a:gridCol>
                <a:gridCol w="5120634">
                  <a:extLst>
                    <a:ext uri="{9D8B030D-6E8A-4147-A177-3AD203B41FA5}">
                      <a16:colId xmlns:a16="http://schemas.microsoft.com/office/drawing/2014/main" val="1838916414"/>
                    </a:ext>
                  </a:extLst>
                </a:gridCol>
              </a:tblGrid>
              <a:tr h="474407">
                <a:tc>
                  <a:txBody>
                    <a:bodyPr/>
                    <a:lstStyle/>
                    <a:p>
                      <a:pPr algn="ctr">
                        <a:buNone/>
                      </a:pPr>
                      <a:endParaRPr lang="en-IN" b="1" dirty="0"/>
                    </a:p>
                    <a:p>
                      <a:pPr algn="ctr">
                        <a:buNone/>
                      </a:pPr>
                      <a:r>
                        <a:rPr lang="en-IN" b="0" dirty="0"/>
                        <a:t>Indicator</a:t>
                      </a:r>
                    </a:p>
                  </a:txBody>
                  <a:tcPr anchor="ctr"/>
                </a:tc>
                <a:tc>
                  <a:txBody>
                    <a:bodyPr/>
                    <a:lstStyle/>
                    <a:p>
                      <a:pPr algn="ctr"/>
                      <a:endParaRPr lang="en-IN" b="1" dirty="0"/>
                    </a:p>
                    <a:p>
                      <a:pPr algn="ctr"/>
                      <a:r>
                        <a:rPr lang="en-IN" b="0" dirty="0"/>
                        <a:t>Trend Summary</a:t>
                      </a:r>
                    </a:p>
                  </a:txBody>
                  <a:tcPr/>
                </a:tc>
                <a:extLst>
                  <a:ext uri="{0D108BD9-81ED-4DB2-BD59-A6C34878D82A}">
                    <a16:rowId xmlns:a16="http://schemas.microsoft.com/office/drawing/2014/main" val="1654070493"/>
                  </a:ext>
                </a:extLst>
              </a:tr>
              <a:tr h="971404">
                <a:tc>
                  <a:txBody>
                    <a:bodyPr/>
                    <a:lstStyle/>
                    <a:p>
                      <a:r>
                        <a:rPr lang="en-US" sz="1600" dirty="0"/>
                        <a:t>Non-Performing Loans to Total Gross Loans (%)</a:t>
                      </a:r>
                      <a:endParaRPr lang="en-IN" sz="1600" dirty="0"/>
                    </a:p>
                  </a:txBody>
                  <a:tcPr/>
                </a:tc>
                <a:tc>
                  <a:txBody>
                    <a:bodyPr/>
                    <a:lstStyle/>
                    <a:p>
                      <a:r>
                        <a:rPr lang="en-US" sz="1600" dirty="0"/>
                        <a:t>Peaked near 5% in 2011; steady decline to just above 2% by 2024. High stress observed during 2009–2013, followed by consistent improvement post-2014. Stabilized between 2.0–2.1% after 2021, indicating stronger credit quality and risk management.</a:t>
                      </a:r>
                      <a:endParaRPr lang="en-IN" sz="1600" dirty="0"/>
                    </a:p>
                  </a:txBody>
                  <a:tcPr/>
                </a:tc>
                <a:extLst>
                  <a:ext uri="{0D108BD9-81ED-4DB2-BD59-A6C34878D82A}">
                    <a16:rowId xmlns:a16="http://schemas.microsoft.com/office/drawing/2014/main" val="1549046543"/>
                  </a:ext>
                </a:extLst>
              </a:tr>
              <a:tr h="971404">
                <a:tc>
                  <a:txBody>
                    <a:bodyPr/>
                    <a:lstStyle/>
                    <a:p>
                      <a:r>
                        <a:rPr lang="en-IN" sz="1600" dirty="0"/>
                        <a:t>Return on Assets (ROA)</a:t>
                      </a:r>
                    </a:p>
                  </a:txBody>
                  <a:tcPr/>
                </a:tc>
                <a:tc>
                  <a:txBody>
                    <a:bodyPr/>
                    <a:lstStyle/>
                    <a:p>
                      <a:r>
                        <a:rPr lang="en-US" sz="1600" dirty="0"/>
                        <a:t>Rose sharply post-2008 crisis, reaching ~0.58 by 2010. Volatile between 2011–2014, then stabilized around ~0.5–0.55 (2015–2019). COVID dip in 2020 (~0.35), followed by strong rebound—staying near ~0.5 through 2024, reflecting resilience and profitability.</a:t>
                      </a:r>
                      <a:endParaRPr lang="en-IN" sz="1600" dirty="0"/>
                    </a:p>
                  </a:txBody>
                  <a:tcPr/>
                </a:tc>
                <a:extLst>
                  <a:ext uri="{0D108BD9-81ED-4DB2-BD59-A6C34878D82A}">
                    <a16:rowId xmlns:a16="http://schemas.microsoft.com/office/drawing/2014/main" val="3358681517"/>
                  </a:ext>
                </a:extLst>
              </a:tr>
              <a:tr h="971404">
                <a:tc>
                  <a:txBody>
                    <a:bodyPr/>
                    <a:lstStyle/>
                    <a:p>
                      <a:r>
                        <a:rPr lang="en-IN" sz="1600" dirty="0"/>
                        <a:t>Tier 1 Capital Adequacy</a:t>
                      </a:r>
                    </a:p>
                  </a:txBody>
                  <a:tcPr/>
                </a:tc>
                <a:tc>
                  <a:txBody>
                    <a:bodyPr/>
                    <a:lstStyle/>
                    <a:p>
                      <a:r>
                        <a:rPr lang="en-US" sz="1600" dirty="0"/>
                        <a:t>Increased from ~8.5% in 2008 to ~13.5% by 2012, rising steadily to ~17% by 2020. Post-2021, remained stable around 16.5–17% with minor dips—highlighting consistent capital strength and compliance with prudential norms.</a:t>
                      </a:r>
                      <a:endParaRPr lang="en-IN" sz="1600" dirty="0"/>
                    </a:p>
                  </a:txBody>
                  <a:tcPr/>
                </a:tc>
                <a:extLst>
                  <a:ext uri="{0D108BD9-81ED-4DB2-BD59-A6C34878D82A}">
                    <a16:rowId xmlns:a16="http://schemas.microsoft.com/office/drawing/2014/main" val="1680479289"/>
                  </a:ext>
                </a:extLst>
              </a:tr>
              <a:tr h="971404">
                <a:tc>
                  <a:txBody>
                    <a:bodyPr/>
                    <a:lstStyle/>
                    <a:p>
                      <a:pPr>
                        <a:buNone/>
                      </a:pPr>
                      <a:r>
                        <a:rPr lang="en-IN" sz="1600" b="0" dirty="0"/>
                        <a:t>Liquidity Ratio</a:t>
                      </a:r>
                    </a:p>
                  </a:txBody>
                  <a:tcPr anchor="ctr"/>
                </a:tc>
                <a:tc>
                  <a:txBody>
                    <a:bodyPr/>
                    <a:lstStyle/>
                    <a:p>
                      <a:pPr>
                        <a:buNone/>
                      </a:pPr>
                      <a:r>
                        <a:rPr lang="en-US" sz="1600" dirty="0"/>
                        <a:t>Sharp decline from ~128 (2008) to ~20 by 2016, indicating post-crisis liquidity tightening. Stabilized around 20–30 from 2016 to 2024, with minor uptick during 2020–2021. Reflects a prolonged low-liquidity operating environment.</a:t>
                      </a:r>
                      <a:endParaRPr lang="en-IN" sz="1600" dirty="0"/>
                    </a:p>
                  </a:txBody>
                  <a:tcPr anchor="ctr"/>
                </a:tc>
                <a:extLst>
                  <a:ext uri="{0D108BD9-81ED-4DB2-BD59-A6C34878D82A}">
                    <a16:rowId xmlns:a16="http://schemas.microsoft.com/office/drawing/2014/main" val="714604567"/>
                  </a:ext>
                </a:extLst>
              </a:tr>
            </a:tbl>
          </a:graphicData>
        </a:graphic>
      </p:graphicFrame>
    </p:spTree>
    <p:extLst>
      <p:ext uri="{BB962C8B-B14F-4D97-AF65-F5344CB8AC3E}">
        <p14:creationId xmlns:p14="http://schemas.microsoft.com/office/powerpoint/2010/main" val="210225288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9A949B-1F1B-58FE-E1DA-37AE3E27C19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9F25B2C-DB90-B978-D74D-5FDADE78D7E5}"/>
              </a:ext>
            </a:extLst>
          </p:cNvPr>
          <p:cNvSpPr>
            <a:spLocks noGrp="1"/>
          </p:cNvSpPr>
          <p:nvPr>
            <p:ph type="title"/>
          </p:nvPr>
        </p:nvSpPr>
        <p:spPr>
          <a:xfrm>
            <a:off x="2305564" y="556331"/>
            <a:ext cx="7580871" cy="543143"/>
          </a:xfrm>
        </p:spPr>
        <p:txBody>
          <a:bodyPr/>
          <a:lstStyle/>
          <a:p>
            <a:r>
              <a:rPr lang="en-US" altLang="en-US" sz="2000" b="0" dirty="0">
                <a:latin typeface="+mn-lt"/>
              </a:rPr>
              <a:t>Summary of Trends (continue…)</a:t>
            </a:r>
            <a:br>
              <a:rPr lang="en-US" altLang="en-US" dirty="0">
                <a:latin typeface="+mn-lt"/>
              </a:rPr>
            </a:br>
            <a:endParaRPr lang="en-US" dirty="0">
              <a:latin typeface="+mn-lt"/>
            </a:endParaRPr>
          </a:p>
        </p:txBody>
      </p:sp>
      <p:sp>
        <p:nvSpPr>
          <p:cNvPr id="3" name="Slide Number Placeholder 2">
            <a:extLst>
              <a:ext uri="{FF2B5EF4-FFF2-40B4-BE49-F238E27FC236}">
                <a16:creationId xmlns:a16="http://schemas.microsoft.com/office/drawing/2014/main" id="{DDE322F8-192C-9FBC-C87B-F72CDE9074A2}"/>
              </a:ext>
            </a:extLst>
          </p:cNvPr>
          <p:cNvSpPr>
            <a:spLocks noGrp="1"/>
          </p:cNvSpPr>
          <p:nvPr>
            <p:ph type="sldNum" sz="quarter" idx="10"/>
          </p:nvPr>
        </p:nvSpPr>
        <p:spPr>
          <a:xfrm>
            <a:off x="10438475" y="457199"/>
            <a:ext cx="987552" cy="471489"/>
          </a:xfrm>
        </p:spPr>
        <p:txBody>
          <a:bodyPr/>
          <a:lstStyle/>
          <a:p>
            <a:fld id="{48F63A3B-78C7-47BE-AE5E-E10140E04643}" type="slidenum">
              <a:rPr lang="en-US" smtClean="0"/>
              <a:pPr/>
              <a:t>32</a:t>
            </a:fld>
            <a:endParaRPr lang="en-US" dirty="0"/>
          </a:p>
        </p:txBody>
      </p:sp>
      <p:graphicFrame>
        <p:nvGraphicFramePr>
          <p:cNvPr id="4" name="Table 3">
            <a:extLst>
              <a:ext uri="{FF2B5EF4-FFF2-40B4-BE49-F238E27FC236}">
                <a16:creationId xmlns:a16="http://schemas.microsoft.com/office/drawing/2014/main" id="{11371843-7E72-0D47-04AC-92E2E8F9F49A}"/>
              </a:ext>
            </a:extLst>
          </p:cNvPr>
          <p:cNvGraphicFramePr>
            <a:graphicFrameLocks noGrp="1"/>
          </p:cNvGraphicFramePr>
          <p:nvPr>
            <p:extLst>
              <p:ext uri="{D42A27DB-BD31-4B8C-83A1-F6EECF244321}">
                <p14:modId xmlns:p14="http://schemas.microsoft.com/office/powerpoint/2010/main" val="3040697177"/>
              </p:ext>
            </p:extLst>
          </p:nvPr>
        </p:nvGraphicFramePr>
        <p:xfrm>
          <a:off x="59377" y="928688"/>
          <a:ext cx="8912431" cy="3261360"/>
        </p:xfrm>
        <a:graphic>
          <a:graphicData uri="http://schemas.openxmlformats.org/drawingml/2006/table">
            <a:tbl>
              <a:tblPr firstRow="1" bandRow="1">
                <a:tableStyleId>{93296810-A885-4BE3-A3E7-6D5BEEA58F35}</a:tableStyleId>
              </a:tblPr>
              <a:tblGrid>
                <a:gridCol w="3835765">
                  <a:extLst>
                    <a:ext uri="{9D8B030D-6E8A-4147-A177-3AD203B41FA5}">
                      <a16:colId xmlns:a16="http://schemas.microsoft.com/office/drawing/2014/main" val="1662282489"/>
                    </a:ext>
                  </a:extLst>
                </a:gridCol>
                <a:gridCol w="5076666">
                  <a:extLst>
                    <a:ext uri="{9D8B030D-6E8A-4147-A177-3AD203B41FA5}">
                      <a16:colId xmlns:a16="http://schemas.microsoft.com/office/drawing/2014/main" val="1838916414"/>
                    </a:ext>
                  </a:extLst>
                </a:gridCol>
              </a:tblGrid>
              <a:tr h="474407">
                <a:tc>
                  <a:txBody>
                    <a:bodyPr/>
                    <a:lstStyle/>
                    <a:p>
                      <a:pPr algn="ctr">
                        <a:buNone/>
                      </a:pPr>
                      <a:endParaRPr lang="en-IN" b="1" dirty="0"/>
                    </a:p>
                    <a:p>
                      <a:pPr algn="ctr">
                        <a:buNone/>
                      </a:pPr>
                      <a:r>
                        <a:rPr lang="en-IN" b="0" dirty="0"/>
                        <a:t>Indicator</a:t>
                      </a:r>
                    </a:p>
                  </a:txBody>
                  <a:tcPr anchor="ctr"/>
                </a:tc>
                <a:tc>
                  <a:txBody>
                    <a:bodyPr/>
                    <a:lstStyle/>
                    <a:p>
                      <a:pPr algn="ctr"/>
                      <a:endParaRPr lang="en-IN" b="1" dirty="0"/>
                    </a:p>
                    <a:p>
                      <a:pPr algn="ctr"/>
                      <a:r>
                        <a:rPr lang="en-IN" b="0" dirty="0"/>
                        <a:t>Trend Summary</a:t>
                      </a:r>
                    </a:p>
                  </a:txBody>
                  <a:tcPr/>
                </a:tc>
                <a:extLst>
                  <a:ext uri="{0D108BD9-81ED-4DB2-BD59-A6C34878D82A}">
                    <a16:rowId xmlns:a16="http://schemas.microsoft.com/office/drawing/2014/main" val="1654070493"/>
                  </a:ext>
                </a:extLst>
              </a:tr>
              <a:tr h="971404">
                <a:tc>
                  <a:txBody>
                    <a:bodyPr/>
                    <a:lstStyle/>
                    <a:p>
                      <a:pPr>
                        <a:buNone/>
                      </a:pPr>
                      <a:r>
                        <a:rPr lang="en-US" sz="1400" b="0" dirty="0"/>
                        <a:t>NPLs Net of Provisions to Capital (%)</a:t>
                      </a:r>
                    </a:p>
                  </a:txBody>
                  <a:tcPr anchor="ctr"/>
                </a:tc>
                <a:tc>
                  <a:txBody>
                    <a:bodyPr/>
                    <a:lstStyle/>
                    <a:p>
                      <a:r>
                        <a:rPr lang="en-US" sz="1600" dirty="0"/>
                        <a:t>High levels (&gt;22%) from 2009–2014 due to weak asset quality. Improved steadily post-2014; dropped to ~11% by 2024. Marked decline in 2017–2018 signals better provisioning and risk buffers. Fluctuated around 10–13% post-2018, indicating stability.</a:t>
                      </a:r>
                      <a:endParaRPr lang="en-IN" sz="1600" dirty="0"/>
                    </a:p>
                  </a:txBody>
                  <a:tcPr/>
                </a:tc>
                <a:extLst>
                  <a:ext uri="{0D108BD9-81ED-4DB2-BD59-A6C34878D82A}">
                    <a16:rowId xmlns:a16="http://schemas.microsoft.com/office/drawing/2014/main" val="3465439862"/>
                  </a:ext>
                </a:extLst>
              </a:tr>
              <a:tr h="971404">
                <a:tc>
                  <a:txBody>
                    <a:bodyPr/>
                    <a:lstStyle/>
                    <a:p>
                      <a:pPr>
                        <a:buNone/>
                      </a:pPr>
                      <a:r>
                        <a:rPr lang="en-IN" sz="1400" b="0" dirty="0"/>
                        <a:t>FX Exposure to Capital</a:t>
                      </a:r>
                    </a:p>
                  </a:txBody>
                  <a:tcPr anchor="ctr"/>
                </a:tc>
                <a:tc>
                  <a:txBody>
                    <a:bodyPr/>
                    <a:lstStyle/>
                    <a:p>
                      <a:pPr>
                        <a:buNone/>
                      </a:pPr>
                      <a:r>
                        <a:rPr lang="en-US" sz="1600" dirty="0"/>
                        <a:t>Remained stable (~64–70%) until 2010; experienced extreme volatility in 2011–2012—dropping to ~30%, peaking at ~76%, and recovering to ~63% by 2012. Despite shocks, ended the period near initial levels, suggesting short-term risk without long-term deviation.</a:t>
                      </a:r>
                    </a:p>
                  </a:txBody>
                  <a:tcPr anchor="ctr"/>
                </a:tc>
                <a:extLst>
                  <a:ext uri="{0D108BD9-81ED-4DB2-BD59-A6C34878D82A}">
                    <a16:rowId xmlns:a16="http://schemas.microsoft.com/office/drawing/2014/main" val="1982750195"/>
                  </a:ext>
                </a:extLst>
              </a:tr>
            </a:tbl>
          </a:graphicData>
        </a:graphic>
      </p:graphicFrame>
    </p:spTree>
    <p:extLst>
      <p:ext uri="{BB962C8B-B14F-4D97-AF65-F5344CB8AC3E}">
        <p14:creationId xmlns:p14="http://schemas.microsoft.com/office/powerpoint/2010/main" val="243768375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5582F5-6954-646E-3FD1-A45A7257148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6BC2406-3585-854F-C53F-65C73BB2CFE5}"/>
              </a:ext>
            </a:extLst>
          </p:cNvPr>
          <p:cNvSpPr>
            <a:spLocks noGrp="1"/>
          </p:cNvSpPr>
          <p:nvPr>
            <p:ph type="title"/>
          </p:nvPr>
        </p:nvSpPr>
        <p:spPr>
          <a:xfrm>
            <a:off x="765974" y="706071"/>
            <a:ext cx="10511627" cy="1012785"/>
          </a:xfrm>
        </p:spPr>
        <p:txBody>
          <a:bodyPr/>
          <a:lstStyle/>
          <a:p>
            <a:r>
              <a:rPr lang="en-US" sz="2000" b="0" dirty="0">
                <a:latin typeface="+mn-lt"/>
              </a:rPr>
              <a:t>Overall Themes</a:t>
            </a:r>
            <a:br>
              <a:rPr lang="en-US" dirty="0"/>
            </a:br>
            <a:endParaRPr lang="en-US" dirty="0"/>
          </a:p>
        </p:txBody>
      </p:sp>
      <p:sp>
        <p:nvSpPr>
          <p:cNvPr id="3" name="Slide Number Placeholder 2">
            <a:extLst>
              <a:ext uri="{FF2B5EF4-FFF2-40B4-BE49-F238E27FC236}">
                <a16:creationId xmlns:a16="http://schemas.microsoft.com/office/drawing/2014/main" id="{89745990-93DD-8355-E3B0-4D35CB31F4E3}"/>
              </a:ext>
            </a:extLst>
          </p:cNvPr>
          <p:cNvSpPr>
            <a:spLocks noGrp="1"/>
          </p:cNvSpPr>
          <p:nvPr>
            <p:ph type="sldNum" sz="quarter" idx="10"/>
          </p:nvPr>
        </p:nvSpPr>
        <p:spPr>
          <a:xfrm>
            <a:off x="10358437" y="457199"/>
            <a:ext cx="1067589" cy="471489"/>
          </a:xfrm>
        </p:spPr>
        <p:txBody>
          <a:bodyPr/>
          <a:lstStyle/>
          <a:p>
            <a:fld id="{48F63A3B-78C7-47BE-AE5E-E10140E04643}" type="slidenum">
              <a:rPr lang="en-US" smtClean="0"/>
              <a:pPr/>
              <a:t>33</a:t>
            </a:fld>
            <a:endParaRPr lang="en-US" dirty="0"/>
          </a:p>
        </p:txBody>
      </p:sp>
      <p:sp>
        <p:nvSpPr>
          <p:cNvPr id="4" name="Rectangle 1">
            <a:extLst>
              <a:ext uri="{FF2B5EF4-FFF2-40B4-BE49-F238E27FC236}">
                <a16:creationId xmlns:a16="http://schemas.microsoft.com/office/drawing/2014/main" id="{CCD7FD8B-8776-C374-3AD1-CA1A6552E673}"/>
              </a:ext>
            </a:extLst>
          </p:cNvPr>
          <p:cNvSpPr>
            <a:spLocks noChangeArrowheads="1"/>
          </p:cNvSpPr>
          <p:nvPr/>
        </p:nvSpPr>
        <p:spPr bwMode="auto">
          <a:xfrm>
            <a:off x="524221" y="1504856"/>
            <a:ext cx="11143557" cy="2800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600" i="0" u="none" strike="noStrike" cap="none" normalizeH="0" baseline="0" dirty="0">
                <a:ln>
                  <a:noFill/>
                </a:ln>
                <a:solidFill>
                  <a:schemeClr val="tx1"/>
                </a:solidFill>
                <a:effectLst/>
              </a:rPr>
              <a:t>Credit Risk Improving: NPLs have declined significantly since 2011, and net NPLs to capital are on a downward trajectory—signaling enhanced borrower quality and stronger provisioning practices.</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600" i="0" u="none" strike="noStrike" cap="none" normalizeH="0" baseline="0" dirty="0">
              <a:ln>
                <a:noFill/>
              </a:ln>
              <a:solidFill>
                <a:schemeClr val="tx1"/>
              </a:solidFill>
              <a:effectLst/>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600" i="0" u="none" strike="noStrike" cap="none" normalizeH="0" baseline="0" dirty="0">
                <a:ln>
                  <a:noFill/>
                </a:ln>
                <a:solidFill>
                  <a:schemeClr val="tx1"/>
                </a:solidFill>
                <a:effectLst/>
              </a:rPr>
              <a:t>Capital &amp; Profitability Resilient: Consistently rising Tier 1 ratios and stable ROA (~0.5%) reflect robust capitalization, effective risk controls, and sustainable earnings performance.</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600" i="0" u="none" strike="noStrike" cap="none" normalizeH="0" baseline="0" dirty="0">
              <a:ln>
                <a:noFill/>
              </a:ln>
              <a:solidFill>
                <a:schemeClr val="tx1"/>
              </a:solidFill>
              <a:effectLst/>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600" i="0" u="none" strike="noStrike" cap="none" normalizeH="0" baseline="0" dirty="0">
                <a:ln>
                  <a:noFill/>
                </a:ln>
                <a:solidFill>
                  <a:schemeClr val="tx1"/>
                </a:solidFill>
                <a:effectLst/>
              </a:rPr>
              <a:t>Liquidity Stabilizing: After a sharp post-crisis contraction, liquidity ratios have remained in a narrow band since 2016, with temporary COVID-related relief—suggesting a new equilibrium.</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600" i="0" u="none" strike="noStrike" cap="none" normalizeH="0" baseline="0" dirty="0">
              <a:ln>
                <a:noFill/>
              </a:ln>
              <a:solidFill>
                <a:schemeClr val="tx1"/>
              </a:solidFill>
              <a:effectLst/>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600" i="0" u="none" strike="noStrike" cap="none" normalizeH="0" baseline="0" dirty="0">
                <a:ln>
                  <a:noFill/>
                </a:ln>
                <a:solidFill>
                  <a:schemeClr val="tx1"/>
                </a:solidFill>
                <a:effectLst/>
              </a:rPr>
              <a:t>FX Risk Contained: Despite past volatility (2008–2012), foreign exchange exposure returned to baseline, implying better hedging or localized risk strategies—though limited recent data caps full assessment</a:t>
            </a:r>
          </a:p>
        </p:txBody>
      </p:sp>
    </p:spTree>
    <p:extLst>
      <p:ext uri="{BB962C8B-B14F-4D97-AF65-F5344CB8AC3E}">
        <p14:creationId xmlns:p14="http://schemas.microsoft.com/office/powerpoint/2010/main" val="168554058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DF7F8B-7CEB-5D54-0E2A-B02CC70B78E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D4029DD-86E6-7784-547F-F2F868C1948E}"/>
              </a:ext>
            </a:extLst>
          </p:cNvPr>
          <p:cNvSpPr>
            <a:spLocks noGrp="1"/>
          </p:cNvSpPr>
          <p:nvPr>
            <p:ph type="title"/>
          </p:nvPr>
        </p:nvSpPr>
        <p:spPr>
          <a:xfrm>
            <a:off x="3460565" y="1057274"/>
            <a:ext cx="7965461" cy="994164"/>
          </a:xfrm>
        </p:spPr>
        <p:txBody>
          <a:bodyPr/>
          <a:lstStyle/>
          <a:p>
            <a:r>
              <a:rPr lang="en-US" dirty="0"/>
              <a:t>E</a:t>
            </a:r>
            <a:r>
              <a:rPr lang="en-IN" b="0" dirty="0"/>
              <a:t> Country-wise Analysis (Graphs + Insights)</a:t>
            </a:r>
            <a:br>
              <a:rPr lang="en-IN" b="0" dirty="0"/>
            </a:br>
            <a:br>
              <a:rPr lang="en-IN" b="0" dirty="0"/>
            </a:br>
            <a:br>
              <a:rPr lang="en-IN" b="0" dirty="0"/>
            </a:br>
            <a:br>
              <a:rPr lang="en-IN" dirty="0"/>
            </a:br>
            <a:r>
              <a:rPr lang="en-IN" b="0" dirty="0"/>
              <a:t>Country-wise Analysis (Graphs + Insights)</a:t>
            </a:r>
            <a:br>
              <a:rPr lang="en-IN" b="0" dirty="0"/>
            </a:br>
            <a:br>
              <a:rPr lang="en-IN" b="0" dirty="0"/>
            </a:br>
            <a:br>
              <a:rPr lang="en-IN" b="0" dirty="0"/>
            </a:br>
            <a:br>
              <a:rPr lang="en-IN" dirty="0"/>
            </a:br>
            <a:r>
              <a:rPr lang="en-IN" b="0" dirty="0"/>
              <a:t>Country-wise Analysis (Graphs + Insights)</a:t>
            </a:r>
            <a:br>
              <a:rPr lang="en-IN" b="0" dirty="0"/>
            </a:br>
            <a:br>
              <a:rPr lang="en-IN" b="0" dirty="0"/>
            </a:br>
            <a:br>
              <a:rPr lang="en-IN" b="0" dirty="0"/>
            </a:br>
            <a:r>
              <a:rPr lang="en-IN" b="0" dirty="0"/>
              <a:t>Country-wise Analysis (Graphs + Insights)</a:t>
            </a:r>
            <a:br>
              <a:rPr lang="en-IN" b="0" dirty="0"/>
            </a:br>
            <a:br>
              <a:rPr lang="en-IN" b="0" dirty="0"/>
            </a:br>
            <a:br>
              <a:rPr lang="en-IN" b="0" dirty="0"/>
            </a:br>
            <a:br>
              <a:rPr lang="en-IN" dirty="0"/>
            </a:br>
            <a:br>
              <a:rPr lang="en-IN" dirty="0"/>
            </a:br>
            <a:endParaRPr lang="en-US" dirty="0"/>
          </a:p>
        </p:txBody>
      </p:sp>
      <p:sp>
        <p:nvSpPr>
          <p:cNvPr id="23" name="Slide Number Placeholder 22">
            <a:extLst>
              <a:ext uri="{FF2B5EF4-FFF2-40B4-BE49-F238E27FC236}">
                <a16:creationId xmlns:a16="http://schemas.microsoft.com/office/drawing/2014/main" id="{5CB4F924-2F3B-5254-32EF-E3CD4FDB3FF2}"/>
              </a:ext>
            </a:extLst>
          </p:cNvPr>
          <p:cNvSpPr>
            <a:spLocks noGrp="1"/>
          </p:cNvSpPr>
          <p:nvPr>
            <p:ph type="sldNum" sz="quarter" idx="10"/>
          </p:nvPr>
        </p:nvSpPr>
        <p:spPr>
          <a:xfrm>
            <a:off x="10358437" y="457199"/>
            <a:ext cx="1067589" cy="471489"/>
          </a:xfrm>
        </p:spPr>
        <p:txBody>
          <a:bodyPr/>
          <a:lstStyle/>
          <a:p>
            <a:fld id="{48F63A3B-78C7-47BE-AE5E-E10140E04643}" type="slidenum">
              <a:rPr lang="en-US" smtClean="0"/>
              <a:pPr/>
              <a:t>34</a:t>
            </a:fld>
            <a:endParaRPr lang="en-US" dirty="0"/>
          </a:p>
        </p:txBody>
      </p:sp>
      <p:sp>
        <p:nvSpPr>
          <p:cNvPr id="4" name="TextBox 3">
            <a:extLst>
              <a:ext uri="{FF2B5EF4-FFF2-40B4-BE49-F238E27FC236}">
                <a16:creationId xmlns:a16="http://schemas.microsoft.com/office/drawing/2014/main" id="{B90C633F-83C8-F424-72DC-19FA25AB6C7E}"/>
              </a:ext>
            </a:extLst>
          </p:cNvPr>
          <p:cNvSpPr txBox="1"/>
          <p:nvPr/>
        </p:nvSpPr>
        <p:spPr>
          <a:xfrm>
            <a:off x="3774989" y="1229497"/>
            <a:ext cx="4847930" cy="2431435"/>
          </a:xfrm>
          <a:prstGeom prst="rect">
            <a:avLst/>
          </a:prstGeom>
          <a:noFill/>
        </p:spPr>
        <p:txBody>
          <a:bodyPr wrap="none" rtlCol="0">
            <a:spAutoFit/>
          </a:bodyPr>
          <a:lstStyle/>
          <a:p>
            <a:r>
              <a:rPr lang="en-IN" sz="3600" dirty="0">
                <a:solidFill>
                  <a:srgbClr val="202C8F"/>
                </a:solidFill>
              </a:rPr>
              <a:t>                         </a:t>
            </a:r>
          </a:p>
          <a:p>
            <a:endParaRPr lang="en-IN" sz="3600" dirty="0">
              <a:solidFill>
                <a:srgbClr val="202C8F"/>
              </a:solidFill>
            </a:endParaRPr>
          </a:p>
          <a:p>
            <a:endParaRPr lang="en-IN" sz="3600" dirty="0">
              <a:solidFill>
                <a:srgbClr val="202C8F"/>
              </a:solidFill>
            </a:endParaRPr>
          </a:p>
          <a:p>
            <a:r>
              <a:rPr lang="en-IN" sz="3600" b="1" dirty="0">
                <a:solidFill>
                  <a:srgbClr val="202C8F"/>
                </a:solidFill>
              </a:rPr>
              <a:t>                         </a:t>
            </a:r>
            <a:r>
              <a:rPr lang="en-IN" sz="4400" dirty="0">
                <a:solidFill>
                  <a:srgbClr val="202C8F"/>
                </a:solidFill>
              </a:rPr>
              <a:t>JAPAN</a:t>
            </a:r>
          </a:p>
        </p:txBody>
      </p:sp>
      <p:pic>
        <p:nvPicPr>
          <p:cNvPr id="10" name="Picture 9">
            <a:extLst>
              <a:ext uri="{FF2B5EF4-FFF2-40B4-BE49-F238E27FC236}">
                <a16:creationId xmlns:a16="http://schemas.microsoft.com/office/drawing/2014/main" id="{1CD4F5BD-DCD0-1591-4A82-8565F966708D}"/>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11200"/>
                    </a14:imgEffect>
                  </a14:imgLayer>
                </a14:imgProps>
              </a:ext>
            </a:extLst>
          </a:blip>
          <a:stretch>
            <a:fillRect/>
          </a:stretch>
        </p:blipFill>
        <p:spPr>
          <a:xfrm>
            <a:off x="0" y="0"/>
            <a:ext cx="5832389" cy="6858000"/>
          </a:xfrm>
          <a:prstGeom prst="rect">
            <a:avLst/>
          </a:prstGeom>
        </p:spPr>
      </p:pic>
    </p:spTree>
    <p:extLst>
      <p:ext uri="{BB962C8B-B14F-4D97-AF65-F5344CB8AC3E}">
        <p14:creationId xmlns:p14="http://schemas.microsoft.com/office/powerpoint/2010/main" val="10169012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E50B00-FD3D-AA62-4673-534ACEE04979}"/>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5DA0130-4490-A9F8-61E8-A97FC8EFA1D3}"/>
              </a:ext>
            </a:extLst>
          </p:cNvPr>
          <p:cNvSpPr>
            <a:spLocks noGrp="1"/>
          </p:cNvSpPr>
          <p:nvPr>
            <p:ph type="sldNum" sz="quarter" idx="10"/>
          </p:nvPr>
        </p:nvSpPr>
        <p:spPr>
          <a:xfrm>
            <a:off x="10358437" y="457199"/>
            <a:ext cx="1067589" cy="471489"/>
          </a:xfrm>
        </p:spPr>
        <p:txBody>
          <a:bodyPr/>
          <a:lstStyle/>
          <a:p>
            <a:fld id="{48F63A3B-78C7-47BE-AE5E-E10140E04643}" type="slidenum">
              <a:rPr lang="en-US" smtClean="0"/>
              <a:pPr/>
              <a:t>35</a:t>
            </a:fld>
            <a:endParaRPr lang="en-US" dirty="0"/>
          </a:p>
        </p:txBody>
      </p:sp>
      <p:sp>
        <p:nvSpPr>
          <p:cNvPr id="9" name="Title 8">
            <a:extLst>
              <a:ext uri="{FF2B5EF4-FFF2-40B4-BE49-F238E27FC236}">
                <a16:creationId xmlns:a16="http://schemas.microsoft.com/office/drawing/2014/main" id="{31729A9E-2732-5F6B-4A8A-4A4B07947884}"/>
              </a:ext>
            </a:extLst>
          </p:cNvPr>
          <p:cNvSpPr>
            <a:spLocks noGrp="1"/>
          </p:cNvSpPr>
          <p:nvPr>
            <p:ph type="title"/>
          </p:nvPr>
        </p:nvSpPr>
        <p:spPr>
          <a:xfrm>
            <a:off x="1546589" y="600964"/>
            <a:ext cx="9879437" cy="441625"/>
          </a:xfrm>
        </p:spPr>
        <p:txBody>
          <a:bodyPr/>
          <a:lstStyle/>
          <a:p>
            <a:r>
              <a:rPr lang="en-IN" sz="2400" dirty="0"/>
              <a:t>  </a:t>
            </a:r>
            <a:br>
              <a:rPr lang="en-IN" sz="2400" dirty="0"/>
            </a:br>
            <a:br>
              <a:rPr lang="en-IN" sz="2400" dirty="0"/>
            </a:br>
            <a:br>
              <a:rPr lang="en-IN" sz="2400" dirty="0"/>
            </a:br>
            <a:br>
              <a:rPr lang="en-IN" sz="2400" dirty="0"/>
            </a:br>
            <a:r>
              <a:rPr lang="en-IN" sz="2400" dirty="0"/>
              <a:t>  </a:t>
            </a:r>
            <a:r>
              <a:rPr lang="en-IN" sz="2000" b="0" dirty="0">
                <a:latin typeface="+mn-lt"/>
              </a:rPr>
              <a:t>JAPAN – </a:t>
            </a:r>
            <a:r>
              <a:rPr lang="en-US" sz="2000" b="0" dirty="0">
                <a:latin typeface="+mn-lt"/>
              </a:rPr>
              <a:t>Non-performing Loans to Total Gross  Loans (%)</a:t>
            </a:r>
            <a:br>
              <a:rPr lang="en-US" sz="2000" b="0" dirty="0">
                <a:latin typeface="+mn-lt"/>
              </a:rPr>
            </a:br>
            <a:r>
              <a:rPr lang="en-US" sz="2000" b="0" dirty="0">
                <a:latin typeface="+mn-lt"/>
              </a:rPr>
              <a:t>                                        </a:t>
            </a:r>
            <a:r>
              <a:rPr lang="en-IN" sz="2000" b="0" dirty="0">
                <a:latin typeface="+mn-lt"/>
              </a:rPr>
              <a:t> (2008–2024)</a:t>
            </a:r>
            <a:br>
              <a:rPr lang="en-IN" sz="2000" dirty="0"/>
            </a:br>
            <a:endParaRPr lang="en-IN" sz="2000" dirty="0"/>
          </a:p>
        </p:txBody>
      </p:sp>
      <p:sp>
        <p:nvSpPr>
          <p:cNvPr id="14" name="TextBox 13">
            <a:extLst>
              <a:ext uri="{FF2B5EF4-FFF2-40B4-BE49-F238E27FC236}">
                <a16:creationId xmlns:a16="http://schemas.microsoft.com/office/drawing/2014/main" id="{699E654D-5677-C55D-DB5C-19B689F7D9AC}"/>
              </a:ext>
            </a:extLst>
          </p:cNvPr>
          <p:cNvSpPr txBox="1"/>
          <p:nvPr/>
        </p:nvSpPr>
        <p:spPr>
          <a:xfrm>
            <a:off x="492654" y="2705286"/>
            <a:ext cx="2588741" cy="338554"/>
          </a:xfrm>
          <a:prstGeom prst="rect">
            <a:avLst/>
          </a:prstGeom>
          <a:noFill/>
        </p:spPr>
        <p:txBody>
          <a:bodyPr wrap="square" rtlCol="0">
            <a:spAutoFit/>
          </a:bodyPr>
          <a:lstStyle/>
          <a:p>
            <a:r>
              <a:rPr lang="en-US" sz="1600" dirty="0"/>
              <a:t>Key Insights :</a:t>
            </a:r>
          </a:p>
        </p:txBody>
      </p:sp>
      <p:pic>
        <p:nvPicPr>
          <p:cNvPr id="4" name="Picture 3">
            <a:extLst>
              <a:ext uri="{FF2B5EF4-FFF2-40B4-BE49-F238E27FC236}">
                <a16:creationId xmlns:a16="http://schemas.microsoft.com/office/drawing/2014/main" id="{AEB50AB9-5111-20E9-3F7D-8F23BF49C72D}"/>
              </a:ext>
            </a:extLst>
          </p:cNvPr>
          <p:cNvPicPr>
            <a:picLocks noChangeAspect="1"/>
          </p:cNvPicPr>
          <p:nvPr/>
        </p:nvPicPr>
        <p:blipFill>
          <a:blip r:embed="rId3"/>
          <a:stretch>
            <a:fillRect/>
          </a:stretch>
        </p:blipFill>
        <p:spPr>
          <a:xfrm>
            <a:off x="3603812" y="791609"/>
            <a:ext cx="7448519" cy="2308400"/>
          </a:xfrm>
          <a:prstGeom prst="rect">
            <a:avLst/>
          </a:prstGeom>
        </p:spPr>
      </p:pic>
      <p:sp>
        <p:nvSpPr>
          <p:cNvPr id="5" name="Rectangle 1">
            <a:extLst>
              <a:ext uri="{FF2B5EF4-FFF2-40B4-BE49-F238E27FC236}">
                <a16:creationId xmlns:a16="http://schemas.microsoft.com/office/drawing/2014/main" id="{3597DA69-F2FC-2B1E-B77C-DF51D0432856}"/>
              </a:ext>
            </a:extLst>
          </p:cNvPr>
          <p:cNvSpPr>
            <a:spLocks noChangeArrowheads="1"/>
          </p:cNvSpPr>
          <p:nvPr/>
        </p:nvSpPr>
        <p:spPr bwMode="auto">
          <a:xfrm>
            <a:off x="212384" y="3076830"/>
            <a:ext cx="12049897" cy="378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600" i="0" u="none" strike="noStrike" cap="none" normalizeH="0" baseline="0" dirty="0">
                <a:ln>
                  <a:noFill/>
                </a:ln>
                <a:solidFill>
                  <a:schemeClr val="tx1"/>
                </a:solidFill>
                <a:effectLst/>
              </a:rPr>
              <a:t>Consistent Downward Trend (2008–2018):</a:t>
            </a:r>
            <a:br>
              <a:rPr kumimoji="0" lang="en-US" altLang="en-US" sz="1600" i="0" u="none" strike="noStrike" cap="none" normalizeH="0" baseline="0" dirty="0">
                <a:ln>
                  <a:noFill/>
                </a:ln>
                <a:solidFill>
                  <a:schemeClr val="tx1"/>
                </a:solidFill>
                <a:effectLst/>
              </a:rPr>
            </a:br>
            <a:r>
              <a:rPr kumimoji="0" lang="en-US" altLang="en-US" sz="1600" i="0" u="none" strike="noStrike" cap="none" normalizeH="0" baseline="0" dirty="0">
                <a:ln>
                  <a:noFill/>
                </a:ln>
                <a:solidFill>
                  <a:schemeClr val="tx1"/>
                </a:solidFill>
                <a:effectLst/>
              </a:rPr>
              <a:t>The NPL ratio steadily declined from ~2.55% to ~1.1%, reflecting improved asset quality and effective credit risk management.</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1600" i="0" u="none" strike="noStrike" cap="none" normalizeH="0" baseline="0" dirty="0">
              <a:ln>
                <a:noFill/>
              </a:ln>
              <a:solidFill>
                <a:schemeClr val="tx1"/>
              </a:solidFill>
              <a:effectLst/>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600" i="0" u="none" strike="noStrike" cap="none" normalizeH="0" baseline="0" dirty="0">
                <a:ln>
                  <a:noFill/>
                </a:ln>
                <a:solidFill>
                  <a:schemeClr val="tx1"/>
                </a:solidFill>
                <a:effectLst/>
              </a:rPr>
              <a:t>Stabilization Phase (2018–2020):</a:t>
            </a:r>
            <a:br>
              <a:rPr kumimoji="0" lang="en-US" altLang="en-US" sz="1600" i="0" u="none" strike="noStrike" cap="none" normalizeH="0" baseline="0" dirty="0">
                <a:ln>
                  <a:noFill/>
                </a:ln>
                <a:solidFill>
                  <a:schemeClr val="tx1"/>
                </a:solidFill>
                <a:effectLst/>
              </a:rPr>
            </a:br>
            <a:r>
              <a:rPr kumimoji="0" lang="en-US" altLang="en-US" sz="1600" i="0" u="none" strike="noStrike" cap="none" normalizeH="0" baseline="0" dirty="0">
                <a:ln>
                  <a:noFill/>
                </a:ln>
                <a:solidFill>
                  <a:schemeClr val="tx1"/>
                </a:solidFill>
                <a:effectLst/>
              </a:rPr>
              <a:t>From 2018 onward, the ratio flattened around 1.1%–1.2%, suggesting a plateau in NPL reduction efforts.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600" i="0" u="none" strike="noStrike" cap="none" normalizeH="0" baseline="0" dirty="0">
              <a:ln>
                <a:noFill/>
              </a:ln>
              <a:solidFill>
                <a:schemeClr val="tx1"/>
              </a:solidFill>
              <a:effectLst/>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600" i="0" u="none" strike="noStrike" cap="none" normalizeH="0" baseline="0" dirty="0">
                <a:ln>
                  <a:noFill/>
                </a:ln>
                <a:solidFill>
                  <a:schemeClr val="tx1"/>
                </a:solidFill>
                <a:effectLst/>
              </a:rPr>
              <a:t>Mild Uptick During 2021–2022:</a:t>
            </a:r>
            <a:br>
              <a:rPr kumimoji="0" lang="en-US" altLang="en-US" sz="1600" i="0" u="none" strike="noStrike" cap="none" normalizeH="0" baseline="0" dirty="0">
                <a:ln>
                  <a:noFill/>
                </a:ln>
                <a:solidFill>
                  <a:schemeClr val="tx1"/>
                </a:solidFill>
                <a:effectLst/>
              </a:rPr>
            </a:br>
            <a:r>
              <a:rPr kumimoji="0" lang="en-US" altLang="en-US" sz="1600" i="0" u="none" strike="noStrike" cap="none" normalizeH="0" baseline="0" dirty="0">
                <a:ln>
                  <a:noFill/>
                </a:ln>
                <a:solidFill>
                  <a:schemeClr val="tx1"/>
                </a:solidFill>
                <a:effectLst/>
              </a:rPr>
              <a:t>A slight increase (~1.3%) is visible around 2022—possibly due to economic disruptions (e.g., COVID-19 aftershocks).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600" i="0" u="none" strike="noStrike" cap="none" normalizeH="0" baseline="0" dirty="0">
              <a:ln>
                <a:noFill/>
              </a:ln>
              <a:solidFill>
                <a:schemeClr val="tx1"/>
              </a:solidFill>
              <a:effectLst/>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600" i="0" u="none" strike="noStrike" cap="none" normalizeH="0" baseline="0" dirty="0">
                <a:ln>
                  <a:noFill/>
                </a:ln>
                <a:solidFill>
                  <a:schemeClr val="tx1"/>
                </a:solidFill>
                <a:effectLst/>
              </a:rPr>
              <a:t>Recent Stability (2022–2024):</a:t>
            </a:r>
            <a:br>
              <a:rPr kumimoji="0" lang="en-US" altLang="en-US" sz="1600" i="0" u="none" strike="noStrike" cap="none" normalizeH="0" baseline="0" dirty="0">
                <a:ln>
                  <a:noFill/>
                </a:ln>
                <a:solidFill>
                  <a:schemeClr val="tx1"/>
                </a:solidFill>
                <a:effectLst/>
              </a:rPr>
            </a:br>
            <a:r>
              <a:rPr kumimoji="0" lang="en-US" altLang="en-US" sz="1600" i="0" u="none" strike="noStrike" cap="none" normalizeH="0" baseline="0" dirty="0">
                <a:ln>
                  <a:noFill/>
                </a:ln>
                <a:solidFill>
                  <a:schemeClr val="tx1"/>
                </a:solidFill>
                <a:effectLst/>
              </a:rPr>
              <a:t>The ratio has hovered around 1.2%–1.3%, indicating resilience in the banking sector despite global uncertainties.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600" i="0" u="none" strike="noStrike" cap="none" normalizeH="0" baseline="0" dirty="0">
              <a:ln>
                <a:noFill/>
              </a:ln>
              <a:solidFill>
                <a:schemeClr val="tx1"/>
              </a:solidFill>
              <a:effectLst/>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600" i="0" u="none" strike="noStrike" cap="none" normalizeH="0" baseline="0" dirty="0">
                <a:ln>
                  <a:noFill/>
                </a:ln>
                <a:solidFill>
                  <a:schemeClr val="tx1"/>
                </a:solidFill>
                <a:effectLst/>
              </a:rPr>
              <a:t>Overall Picture:</a:t>
            </a:r>
            <a:br>
              <a:rPr kumimoji="0" lang="en-US" altLang="en-US" sz="1600" i="0" u="none" strike="noStrike" cap="none" normalizeH="0" baseline="0" dirty="0">
                <a:ln>
                  <a:noFill/>
                </a:ln>
                <a:solidFill>
                  <a:schemeClr val="tx1"/>
                </a:solidFill>
                <a:effectLst/>
              </a:rPr>
            </a:br>
            <a:r>
              <a:rPr kumimoji="0" lang="en-US" altLang="en-US" sz="1600" i="0" u="none" strike="noStrike" cap="none" normalizeH="0" baseline="0" dirty="0">
                <a:ln>
                  <a:noFill/>
                </a:ln>
                <a:solidFill>
                  <a:schemeClr val="tx1"/>
                </a:solidFill>
                <a:effectLst/>
              </a:rPr>
              <a:t>Japan's banks have consistently improved loan quality over 15 years, with no sharp spikes, signaling sound financial health and strong regulatory oversight.</a:t>
            </a:r>
          </a:p>
        </p:txBody>
      </p:sp>
    </p:spTree>
    <p:extLst>
      <p:ext uri="{BB962C8B-B14F-4D97-AF65-F5344CB8AC3E}">
        <p14:creationId xmlns:p14="http://schemas.microsoft.com/office/powerpoint/2010/main" val="93600665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C5E7CD-EEB4-C9A0-E1D8-C5CCA7739494}"/>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D944406-ED97-1318-3CD3-F816F30F4900}"/>
              </a:ext>
            </a:extLst>
          </p:cNvPr>
          <p:cNvSpPr>
            <a:spLocks noGrp="1"/>
          </p:cNvSpPr>
          <p:nvPr>
            <p:ph type="sldNum" sz="quarter" idx="10"/>
          </p:nvPr>
        </p:nvSpPr>
        <p:spPr>
          <a:xfrm>
            <a:off x="10358437" y="457199"/>
            <a:ext cx="1067589" cy="471489"/>
          </a:xfrm>
        </p:spPr>
        <p:txBody>
          <a:bodyPr/>
          <a:lstStyle/>
          <a:p>
            <a:fld id="{48F63A3B-78C7-47BE-AE5E-E10140E04643}" type="slidenum">
              <a:rPr lang="en-US" smtClean="0"/>
              <a:pPr/>
              <a:t>36</a:t>
            </a:fld>
            <a:endParaRPr lang="en-US" dirty="0"/>
          </a:p>
        </p:txBody>
      </p:sp>
      <p:sp>
        <p:nvSpPr>
          <p:cNvPr id="9" name="Title 8">
            <a:extLst>
              <a:ext uri="{FF2B5EF4-FFF2-40B4-BE49-F238E27FC236}">
                <a16:creationId xmlns:a16="http://schemas.microsoft.com/office/drawing/2014/main" id="{AB3A7FB7-75FD-F607-07C2-A5F06D6F2DC7}"/>
              </a:ext>
            </a:extLst>
          </p:cNvPr>
          <p:cNvSpPr>
            <a:spLocks noGrp="1"/>
          </p:cNvSpPr>
          <p:nvPr>
            <p:ph type="title"/>
          </p:nvPr>
        </p:nvSpPr>
        <p:spPr>
          <a:xfrm>
            <a:off x="1855508" y="87463"/>
            <a:ext cx="9879437" cy="605480"/>
          </a:xfrm>
        </p:spPr>
        <p:txBody>
          <a:bodyPr/>
          <a:lstStyle/>
          <a:p>
            <a:r>
              <a:rPr lang="en-IN" sz="2000" dirty="0"/>
              <a:t>    </a:t>
            </a:r>
            <a:r>
              <a:rPr lang="en-IN" sz="2000" b="0" dirty="0">
                <a:latin typeface="+mn-lt"/>
              </a:rPr>
              <a:t>JAPAN – Return on Assets (ROA) (2008–2024)</a:t>
            </a:r>
            <a:br>
              <a:rPr lang="en-IN" sz="2000" b="0" dirty="0">
                <a:latin typeface="+mn-lt"/>
              </a:rPr>
            </a:br>
            <a:endParaRPr lang="en-IN" sz="2000" b="0" dirty="0">
              <a:latin typeface="+mn-lt"/>
            </a:endParaRPr>
          </a:p>
        </p:txBody>
      </p:sp>
      <p:sp>
        <p:nvSpPr>
          <p:cNvPr id="6" name="TextBox 5">
            <a:extLst>
              <a:ext uri="{FF2B5EF4-FFF2-40B4-BE49-F238E27FC236}">
                <a16:creationId xmlns:a16="http://schemas.microsoft.com/office/drawing/2014/main" id="{284D5410-E3EF-74B9-5BAB-880D36E1AF2B}"/>
              </a:ext>
            </a:extLst>
          </p:cNvPr>
          <p:cNvSpPr txBox="1"/>
          <p:nvPr/>
        </p:nvSpPr>
        <p:spPr>
          <a:xfrm>
            <a:off x="558258" y="2702288"/>
            <a:ext cx="11176687" cy="338554"/>
          </a:xfrm>
          <a:prstGeom prst="rect">
            <a:avLst/>
          </a:prstGeom>
          <a:noFill/>
        </p:spPr>
        <p:txBody>
          <a:bodyPr wrap="square" rtlCol="0">
            <a:spAutoFit/>
          </a:bodyPr>
          <a:lstStyle/>
          <a:p>
            <a:r>
              <a:rPr lang="en-US" sz="1600" dirty="0"/>
              <a:t>Key Insights:</a:t>
            </a:r>
          </a:p>
        </p:txBody>
      </p:sp>
      <p:pic>
        <p:nvPicPr>
          <p:cNvPr id="5" name="Picture 4">
            <a:extLst>
              <a:ext uri="{FF2B5EF4-FFF2-40B4-BE49-F238E27FC236}">
                <a16:creationId xmlns:a16="http://schemas.microsoft.com/office/drawing/2014/main" id="{9331E1AD-59C5-6DD7-7672-9AD8F90DA00A}"/>
              </a:ext>
            </a:extLst>
          </p:cNvPr>
          <p:cNvPicPr>
            <a:picLocks noChangeAspect="1"/>
          </p:cNvPicPr>
          <p:nvPr/>
        </p:nvPicPr>
        <p:blipFill>
          <a:blip r:embed="rId3"/>
          <a:stretch>
            <a:fillRect/>
          </a:stretch>
        </p:blipFill>
        <p:spPr>
          <a:xfrm>
            <a:off x="3580409" y="519514"/>
            <a:ext cx="7176977" cy="2730313"/>
          </a:xfrm>
          <a:prstGeom prst="rect">
            <a:avLst/>
          </a:prstGeom>
        </p:spPr>
      </p:pic>
      <p:sp>
        <p:nvSpPr>
          <p:cNvPr id="7" name="Rectangle 1">
            <a:extLst>
              <a:ext uri="{FF2B5EF4-FFF2-40B4-BE49-F238E27FC236}">
                <a16:creationId xmlns:a16="http://schemas.microsoft.com/office/drawing/2014/main" id="{EE08B816-86BA-CD82-09BF-1BB130CD2956}"/>
              </a:ext>
            </a:extLst>
          </p:cNvPr>
          <p:cNvSpPr>
            <a:spLocks noChangeArrowheads="1"/>
          </p:cNvSpPr>
          <p:nvPr/>
        </p:nvSpPr>
        <p:spPr bwMode="auto">
          <a:xfrm>
            <a:off x="356114" y="3052741"/>
            <a:ext cx="11742253" cy="378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600" i="0" u="none" strike="noStrike" cap="none" normalizeH="0" baseline="0" dirty="0">
                <a:ln>
                  <a:noFill/>
                </a:ln>
                <a:solidFill>
                  <a:schemeClr val="tx1"/>
                </a:solidFill>
                <a:effectLst/>
              </a:rPr>
              <a:t>Stable Profitability (2008–2014):</a:t>
            </a:r>
            <a:br>
              <a:rPr kumimoji="0" lang="en-US" altLang="en-US" sz="1600" i="0" u="none" strike="noStrike" cap="none" normalizeH="0" baseline="0" dirty="0">
                <a:ln>
                  <a:noFill/>
                </a:ln>
                <a:solidFill>
                  <a:schemeClr val="tx1"/>
                </a:solidFill>
                <a:effectLst/>
              </a:rPr>
            </a:br>
            <a:r>
              <a:rPr kumimoji="0" lang="en-US" altLang="en-US" sz="1600" i="0" u="none" strike="noStrike" cap="none" normalizeH="0" baseline="0" dirty="0">
                <a:ln>
                  <a:noFill/>
                </a:ln>
                <a:solidFill>
                  <a:schemeClr val="tx1"/>
                </a:solidFill>
                <a:effectLst/>
              </a:rPr>
              <a:t>ROA remained within the 0.22%–0.42% range, indicating moderate and consistent profitability during this period.</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600" i="0" u="none" strike="noStrike" cap="none" normalizeH="0" baseline="0" dirty="0">
              <a:ln>
                <a:noFill/>
              </a:ln>
              <a:solidFill>
                <a:schemeClr val="tx1"/>
              </a:solidFill>
              <a:effectLst/>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600" i="0" u="none" strike="noStrike" cap="none" normalizeH="0" baseline="0" dirty="0">
                <a:ln>
                  <a:noFill/>
                </a:ln>
                <a:solidFill>
                  <a:schemeClr val="tx1"/>
                </a:solidFill>
                <a:effectLst/>
              </a:rPr>
              <a:t>Peaks in 2010 &amp; 2013:</a:t>
            </a:r>
            <a:br>
              <a:rPr kumimoji="0" lang="en-US" altLang="en-US" sz="1600" i="0" u="none" strike="noStrike" cap="none" normalizeH="0" baseline="0" dirty="0">
                <a:ln>
                  <a:noFill/>
                </a:ln>
                <a:solidFill>
                  <a:schemeClr val="tx1"/>
                </a:solidFill>
                <a:effectLst/>
              </a:rPr>
            </a:br>
            <a:r>
              <a:rPr kumimoji="0" lang="en-US" altLang="en-US" sz="1600" i="0" u="none" strike="noStrike" cap="none" normalizeH="0" baseline="0" dirty="0">
                <a:ln>
                  <a:noFill/>
                </a:ln>
                <a:solidFill>
                  <a:schemeClr val="tx1"/>
                </a:solidFill>
                <a:effectLst/>
              </a:rPr>
              <a:t>The highest ROA values occurred in 2010 (~0.41%) and 2013 (~0.42%), showing periods of strong asset efficiency and performance.</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600" i="0" u="none" strike="noStrike" cap="none" normalizeH="0" baseline="0" dirty="0">
              <a:ln>
                <a:noFill/>
              </a:ln>
              <a:solidFill>
                <a:schemeClr val="tx1"/>
              </a:solidFill>
              <a:effectLst/>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600" i="0" u="none" strike="noStrike" cap="none" normalizeH="0" baseline="0" dirty="0">
                <a:ln>
                  <a:noFill/>
                </a:ln>
                <a:solidFill>
                  <a:schemeClr val="tx1"/>
                </a:solidFill>
                <a:effectLst/>
              </a:rPr>
              <a:t>Gradual Decline (2014–2019):</a:t>
            </a:r>
            <a:br>
              <a:rPr kumimoji="0" lang="en-US" altLang="en-US" sz="1600" i="0" u="none" strike="noStrike" cap="none" normalizeH="0" baseline="0" dirty="0">
                <a:ln>
                  <a:noFill/>
                </a:ln>
                <a:solidFill>
                  <a:schemeClr val="tx1"/>
                </a:solidFill>
                <a:effectLst/>
              </a:rPr>
            </a:br>
            <a:r>
              <a:rPr kumimoji="0" lang="en-US" altLang="en-US" sz="1600" i="0" u="none" strike="noStrike" cap="none" normalizeH="0" baseline="0" dirty="0">
                <a:ln>
                  <a:noFill/>
                </a:ln>
                <a:solidFill>
                  <a:schemeClr val="tx1"/>
                </a:solidFill>
                <a:effectLst/>
              </a:rPr>
              <a:t>A downward trend began in 2014, bottoming at ~0.09% in 2019, likely due to tightening margins or slower economic growth.</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600" i="0" u="none" strike="noStrike" cap="none" normalizeH="0" baseline="0" dirty="0">
              <a:ln>
                <a:noFill/>
              </a:ln>
              <a:solidFill>
                <a:schemeClr val="tx1"/>
              </a:solidFill>
              <a:effectLst/>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600" i="0" u="none" strike="noStrike" cap="none" normalizeH="0" baseline="0" dirty="0">
                <a:ln>
                  <a:noFill/>
                </a:ln>
                <a:solidFill>
                  <a:schemeClr val="tx1"/>
                </a:solidFill>
                <a:effectLst/>
              </a:rPr>
              <a:t>Sharp Drop and Recovery (2020):</a:t>
            </a:r>
            <a:br>
              <a:rPr kumimoji="0" lang="en-US" altLang="en-US" sz="1600" i="0" u="none" strike="noStrike" cap="none" normalizeH="0" baseline="0" dirty="0">
                <a:ln>
                  <a:noFill/>
                </a:ln>
                <a:solidFill>
                  <a:schemeClr val="tx1"/>
                </a:solidFill>
                <a:effectLst/>
              </a:rPr>
            </a:br>
            <a:r>
              <a:rPr kumimoji="0" lang="en-US" altLang="en-US" sz="1600" i="0" u="none" strike="noStrike" cap="none" normalizeH="0" baseline="0" dirty="0">
                <a:ln>
                  <a:noFill/>
                </a:ln>
                <a:solidFill>
                  <a:schemeClr val="tx1"/>
                </a:solidFill>
                <a:effectLst/>
              </a:rPr>
              <a:t>A significant dip below zero (~-0.03%) in 2020 reflects the impact of COVID-19 on banking profitability.</a:t>
            </a:r>
            <a:br>
              <a:rPr kumimoji="0" lang="en-US" altLang="en-US" sz="1600" i="0" u="none" strike="noStrike" cap="none" normalizeH="0" baseline="0" dirty="0">
                <a:ln>
                  <a:noFill/>
                </a:ln>
                <a:solidFill>
                  <a:schemeClr val="tx1"/>
                </a:solidFill>
                <a:effectLst/>
              </a:rPr>
            </a:br>
            <a:r>
              <a:rPr kumimoji="0" lang="en-US" altLang="en-US" sz="1600" i="0" u="none" strike="noStrike" cap="none" normalizeH="0" baseline="0" dirty="0">
                <a:ln>
                  <a:noFill/>
                </a:ln>
                <a:solidFill>
                  <a:schemeClr val="tx1"/>
                </a:solidFill>
                <a:effectLst/>
              </a:rPr>
              <a:t>However, a quick rebound followed, showing resilience.</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600" i="0" u="none" strike="noStrike" cap="none" normalizeH="0" baseline="0" dirty="0">
              <a:ln>
                <a:noFill/>
              </a:ln>
              <a:solidFill>
                <a:schemeClr val="tx1"/>
              </a:solidFill>
              <a:effectLst/>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600" i="0" u="none" strike="noStrike" cap="none" normalizeH="0" baseline="0" dirty="0">
                <a:ln>
                  <a:noFill/>
                </a:ln>
                <a:solidFill>
                  <a:schemeClr val="tx1"/>
                </a:solidFill>
                <a:effectLst/>
              </a:rPr>
              <a:t>Recent Improvement (2021–2024):</a:t>
            </a:r>
            <a:br>
              <a:rPr kumimoji="0" lang="en-US" altLang="en-US" sz="1600" i="0" u="none" strike="noStrike" cap="none" normalizeH="0" baseline="0" dirty="0">
                <a:ln>
                  <a:noFill/>
                </a:ln>
                <a:solidFill>
                  <a:schemeClr val="tx1"/>
                </a:solidFill>
                <a:effectLst/>
              </a:rPr>
            </a:br>
            <a:r>
              <a:rPr kumimoji="0" lang="en-US" altLang="en-US" sz="1600" i="0" u="none" strike="noStrike" cap="none" normalizeH="0" baseline="0" dirty="0">
                <a:ln>
                  <a:noFill/>
                </a:ln>
                <a:solidFill>
                  <a:schemeClr val="tx1"/>
                </a:solidFill>
                <a:effectLst/>
              </a:rPr>
              <a:t>ROA steadily improved, reaching ~0.39% in 2024, signaling a strong recovery and efficient asset utilization.</a:t>
            </a:r>
          </a:p>
        </p:txBody>
      </p:sp>
    </p:spTree>
    <p:extLst>
      <p:ext uri="{BB962C8B-B14F-4D97-AF65-F5344CB8AC3E}">
        <p14:creationId xmlns:p14="http://schemas.microsoft.com/office/powerpoint/2010/main" val="374562533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0DB284-E79A-23CC-63FC-D19914EF823C}"/>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EC1627F-12F7-405B-C570-C5F15F57A87B}"/>
              </a:ext>
            </a:extLst>
          </p:cNvPr>
          <p:cNvSpPr>
            <a:spLocks noGrp="1"/>
          </p:cNvSpPr>
          <p:nvPr>
            <p:ph type="sldNum" sz="quarter" idx="10"/>
          </p:nvPr>
        </p:nvSpPr>
        <p:spPr>
          <a:xfrm>
            <a:off x="10358437" y="457199"/>
            <a:ext cx="1067589" cy="471489"/>
          </a:xfrm>
        </p:spPr>
        <p:txBody>
          <a:bodyPr/>
          <a:lstStyle/>
          <a:p>
            <a:fld id="{48F63A3B-78C7-47BE-AE5E-E10140E04643}" type="slidenum">
              <a:rPr lang="en-US" smtClean="0"/>
              <a:pPr/>
              <a:t>37</a:t>
            </a:fld>
            <a:endParaRPr lang="en-US" dirty="0"/>
          </a:p>
        </p:txBody>
      </p:sp>
      <p:sp>
        <p:nvSpPr>
          <p:cNvPr id="9" name="Title 8">
            <a:extLst>
              <a:ext uri="{FF2B5EF4-FFF2-40B4-BE49-F238E27FC236}">
                <a16:creationId xmlns:a16="http://schemas.microsoft.com/office/drawing/2014/main" id="{252B4F24-5225-E06A-4A17-D8DF3B7522A3}"/>
              </a:ext>
            </a:extLst>
          </p:cNvPr>
          <p:cNvSpPr>
            <a:spLocks noGrp="1"/>
          </p:cNvSpPr>
          <p:nvPr>
            <p:ph type="title"/>
          </p:nvPr>
        </p:nvSpPr>
        <p:spPr>
          <a:xfrm>
            <a:off x="1717658" y="-229239"/>
            <a:ext cx="10427108" cy="685800"/>
          </a:xfrm>
        </p:spPr>
        <p:txBody>
          <a:bodyPr/>
          <a:lstStyle/>
          <a:p>
            <a:br>
              <a:rPr lang="en-IN" sz="2000" dirty="0"/>
            </a:br>
            <a:br>
              <a:rPr lang="en-IN" sz="2000" dirty="0"/>
            </a:br>
            <a:r>
              <a:rPr lang="en-IN" sz="2000" dirty="0"/>
              <a:t>   </a:t>
            </a:r>
            <a:r>
              <a:rPr lang="en-IN" sz="2000" b="0" dirty="0">
                <a:latin typeface="+mn-lt"/>
              </a:rPr>
              <a:t>JAPAN –</a:t>
            </a:r>
            <a:r>
              <a:rPr lang="en-US" sz="2000" b="0" dirty="0">
                <a:latin typeface="+mn-lt"/>
              </a:rPr>
              <a:t>Tier 1 Capital Adequacy Trend (2008–2024)</a:t>
            </a:r>
            <a:endParaRPr lang="en-IN" sz="2000" b="0" dirty="0">
              <a:latin typeface="+mn-lt"/>
            </a:endParaRPr>
          </a:p>
        </p:txBody>
      </p:sp>
      <p:sp>
        <p:nvSpPr>
          <p:cNvPr id="5" name="TextBox 4">
            <a:extLst>
              <a:ext uri="{FF2B5EF4-FFF2-40B4-BE49-F238E27FC236}">
                <a16:creationId xmlns:a16="http://schemas.microsoft.com/office/drawing/2014/main" id="{F9AD8835-8606-4147-3CF7-933B697815A7}"/>
              </a:ext>
            </a:extLst>
          </p:cNvPr>
          <p:cNvSpPr txBox="1"/>
          <p:nvPr/>
        </p:nvSpPr>
        <p:spPr>
          <a:xfrm>
            <a:off x="565668" y="2218029"/>
            <a:ext cx="11189044" cy="338554"/>
          </a:xfrm>
          <a:prstGeom prst="rect">
            <a:avLst/>
          </a:prstGeom>
          <a:noFill/>
        </p:spPr>
        <p:txBody>
          <a:bodyPr wrap="square" rtlCol="0">
            <a:spAutoFit/>
          </a:bodyPr>
          <a:lstStyle/>
          <a:p>
            <a:r>
              <a:rPr lang="en-US" sz="1600" dirty="0"/>
              <a:t>Key Insights:</a:t>
            </a:r>
          </a:p>
        </p:txBody>
      </p:sp>
      <p:pic>
        <p:nvPicPr>
          <p:cNvPr id="6" name="Picture 5">
            <a:extLst>
              <a:ext uri="{FF2B5EF4-FFF2-40B4-BE49-F238E27FC236}">
                <a16:creationId xmlns:a16="http://schemas.microsoft.com/office/drawing/2014/main" id="{E648743E-CCB0-9C47-4642-355CABD4EC8D}"/>
              </a:ext>
            </a:extLst>
          </p:cNvPr>
          <p:cNvPicPr>
            <a:picLocks noChangeAspect="1"/>
          </p:cNvPicPr>
          <p:nvPr/>
        </p:nvPicPr>
        <p:blipFill>
          <a:blip r:embed="rId3"/>
          <a:stretch>
            <a:fillRect/>
          </a:stretch>
        </p:blipFill>
        <p:spPr>
          <a:xfrm>
            <a:off x="4114801" y="528452"/>
            <a:ext cx="6908308" cy="2386941"/>
          </a:xfrm>
          <a:prstGeom prst="rect">
            <a:avLst/>
          </a:prstGeom>
        </p:spPr>
      </p:pic>
      <p:sp>
        <p:nvSpPr>
          <p:cNvPr id="7" name="Rectangle 1">
            <a:extLst>
              <a:ext uri="{FF2B5EF4-FFF2-40B4-BE49-F238E27FC236}">
                <a16:creationId xmlns:a16="http://schemas.microsoft.com/office/drawing/2014/main" id="{192BD11B-5832-6637-DBCA-3B805BE9533E}"/>
              </a:ext>
            </a:extLst>
          </p:cNvPr>
          <p:cNvSpPr>
            <a:spLocks noChangeArrowheads="1"/>
          </p:cNvSpPr>
          <p:nvPr/>
        </p:nvSpPr>
        <p:spPr bwMode="auto">
          <a:xfrm>
            <a:off x="276969" y="2616355"/>
            <a:ext cx="11436179" cy="45550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600" i="0" u="none" strike="noStrike" cap="none" normalizeH="0" baseline="0" dirty="0">
                <a:ln>
                  <a:noFill/>
                </a:ln>
                <a:solidFill>
                  <a:schemeClr val="tx1"/>
                </a:solidFill>
                <a:effectLst/>
              </a:rPr>
              <a:t>Steady Strengthening (2008–2018):</a:t>
            </a:r>
            <a:br>
              <a:rPr kumimoji="0" lang="en-US" altLang="en-US" sz="1600" i="0" u="none" strike="noStrike" cap="none" normalizeH="0" baseline="0" dirty="0">
                <a:ln>
                  <a:noFill/>
                </a:ln>
                <a:solidFill>
                  <a:schemeClr val="tx1"/>
                </a:solidFill>
                <a:effectLst/>
              </a:rPr>
            </a:br>
            <a:r>
              <a:rPr kumimoji="0" lang="en-US" altLang="en-US" sz="1600" i="0" u="none" strike="noStrike" cap="none" normalizeH="0" baseline="0" dirty="0">
                <a:ln>
                  <a:noFill/>
                </a:ln>
                <a:solidFill>
                  <a:schemeClr val="tx1"/>
                </a:solidFill>
                <a:effectLst/>
              </a:rPr>
              <a:t>The ratio improved consistently from ~9.1% in 2008 to ~14.9% by 2018, reflecting a solid buildup of core capital in response to regulatory reforms (e.g. Basel III).</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600" i="0" u="none" strike="noStrike" cap="none" normalizeH="0" baseline="0" dirty="0">
              <a:ln>
                <a:noFill/>
              </a:ln>
              <a:solidFill>
                <a:schemeClr val="tx1"/>
              </a:solidFill>
              <a:effectLst/>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600" i="0" u="none" strike="noStrike" cap="none" normalizeH="0" baseline="0" dirty="0">
                <a:ln>
                  <a:noFill/>
                </a:ln>
                <a:solidFill>
                  <a:schemeClr val="tx1"/>
                </a:solidFill>
                <a:effectLst/>
              </a:rPr>
              <a:t>Stabilization Phase (2018–2019):</a:t>
            </a:r>
            <a:br>
              <a:rPr kumimoji="0" lang="en-US" altLang="en-US" sz="1600" i="0" u="none" strike="noStrike" cap="none" normalizeH="0" baseline="0" dirty="0">
                <a:ln>
                  <a:noFill/>
                </a:ln>
                <a:solidFill>
                  <a:schemeClr val="tx1"/>
                </a:solidFill>
                <a:effectLst/>
              </a:rPr>
            </a:br>
            <a:r>
              <a:rPr kumimoji="0" lang="en-US" altLang="en-US" sz="1600" i="0" u="none" strike="noStrike" cap="none" normalizeH="0" baseline="0" dirty="0">
                <a:ln>
                  <a:noFill/>
                </a:ln>
                <a:solidFill>
                  <a:schemeClr val="tx1"/>
                </a:solidFill>
                <a:effectLst/>
              </a:rPr>
              <a:t>Capital adequacy remained stable at high levels (~15%), indicating a well-capitalized banking sector with strong shock-absorption capacity.</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600" i="0" u="none" strike="noStrike" cap="none" normalizeH="0" baseline="0" dirty="0">
              <a:ln>
                <a:noFill/>
              </a:ln>
              <a:solidFill>
                <a:schemeClr val="tx1"/>
              </a:solidFill>
              <a:effectLst/>
            </a:endParaRPr>
          </a:p>
          <a:p>
            <a:pPr marL="285750" marR="0" lvl="0" indent="-285750"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600" i="0" u="none" strike="noStrike" cap="none" normalizeH="0" baseline="0" dirty="0">
                <a:ln>
                  <a:noFill/>
                </a:ln>
                <a:solidFill>
                  <a:schemeClr val="tx1"/>
                </a:solidFill>
                <a:effectLst/>
              </a:rPr>
              <a:t>Temporary Decline (2020–2022):</a:t>
            </a:r>
            <a:br>
              <a:rPr kumimoji="0" lang="en-US" altLang="en-US" sz="1600" i="0" u="none" strike="noStrike" cap="none" normalizeH="0" baseline="0" dirty="0">
                <a:ln>
                  <a:noFill/>
                </a:ln>
                <a:solidFill>
                  <a:schemeClr val="tx1"/>
                </a:solidFill>
                <a:effectLst/>
              </a:rPr>
            </a:br>
            <a:r>
              <a:rPr kumimoji="0" lang="en-US" altLang="en-US" sz="1600" i="0" u="none" strike="noStrike" cap="none" normalizeH="0" baseline="0" dirty="0">
                <a:ln>
                  <a:noFill/>
                </a:ln>
                <a:solidFill>
                  <a:schemeClr val="tx1"/>
                </a:solidFill>
                <a:effectLst/>
              </a:rPr>
              <a:t>A drop from ~15% in 2020 to ~12.7% in 2022 likely due to:</a:t>
            </a:r>
            <a:endParaRPr lang="en-US" altLang="en-US" sz="1600" dirty="0"/>
          </a:p>
          <a:p>
            <a:pPr marL="285750" marR="0" lvl="0" indent="-285750"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lang="en-US" altLang="en-US" sz="1600" dirty="0"/>
              <a:t>         </a:t>
            </a:r>
            <a:r>
              <a:rPr kumimoji="0" lang="en-US" altLang="en-US" sz="1600" i="0" u="none" strike="noStrike" cap="none" normalizeH="0" baseline="0" dirty="0">
                <a:ln>
                  <a:noFill/>
                </a:ln>
                <a:solidFill>
                  <a:schemeClr val="tx1"/>
                </a:solidFill>
                <a:effectLst/>
              </a:rPr>
              <a:t>COVID-19 related credit stress or provisioning.</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600" i="0" u="none" strike="noStrike" cap="none" normalizeH="0" baseline="0" dirty="0">
                <a:ln>
                  <a:noFill/>
                </a:ln>
                <a:solidFill>
                  <a:schemeClr val="tx1"/>
                </a:solidFill>
                <a:effectLst/>
              </a:rPr>
              <a:t>         Increased lending or risk-weighted assets.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600" i="0" u="none" strike="noStrike" cap="none" normalizeH="0" baseline="0" dirty="0">
              <a:ln>
                <a:noFill/>
              </a:ln>
              <a:solidFill>
                <a:schemeClr val="tx1"/>
              </a:solidFill>
              <a:effectLst/>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600" i="0" u="none" strike="noStrike" cap="none" normalizeH="0" baseline="0" dirty="0">
                <a:ln>
                  <a:noFill/>
                </a:ln>
                <a:solidFill>
                  <a:schemeClr val="tx1"/>
                </a:solidFill>
                <a:effectLst/>
              </a:rPr>
              <a:t>Strong Rebound (2023–2024):</a:t>
            </a:r>
            <a:br>
              <a:rPr kumimoji="0" lang="en-US" altLang="en-US" sz="1600" i="0" u="none" strike="noStrike" cap="none" normalizeH="0" baseline="0" dirty="0">
                <a:ln>
                  <a:noFill/>
                </a:ln>
                <a:solidFill>
                  <a:schemeClr val="tx1"/>
                </a:solidFill>
                <a:effectLst/>
              </a:rPr>
            </a:br>
            <a:r>
              <a:rPr kumimoji="0" lang="en-US" altLang="en-US" sz="1600" i="0" u="none" strike="noStrike" cap="none" normalizeH="0" baseline="0" dirty="0">
                <a:ln>
                  <a:noFill/>
                </a:ln>
                <a:solidFill>
                  <a:schemeClr val="tx1"/>
                </a:solidFill>
                <a:effectLst/>
              </a:rPr>
              <a:t>The ratio rose sharply to ~15.8% by 2024, suggesting:</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600" i="0" u="none" strike="noStrike" cap="none" normalizeH="0" baseline="0" dirty="0">
                <a:ln>
                  <a:noFill/>
                </a:ln>
                <a:solidFill>
                  <a:schemeClr val="tx1"/>
                </a:solidFill>
                <a:effectLst/>
              </a:rPr>
              <a:t>         Capital infusions, reduced risk assets, or</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600" i="0" u="none" strike="noStrike" cap="none" normalizeH="0" baseline="0" dirty="0">
                <a:ln>
                  <a:noFill/>
                </a:ln>
                <a:solidFill>
                  <a:schemeClr val="tx1"/>
                </a:solidFill>
                <a:effectLst/>
              </a:rPr>
              <a:t>         Improved profitability aiding retained earnings.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23494014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407D20-3622-A429-A973-271D87D65234}"/>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3A48746-1A11-E26A-F341-2734997935A0}"/>
              </a:ext>
            </a:extLst>
          </p:cNvPr>
          <p:cNvSpPr>
            <a:spLocks noGrp="1"/>
          </p:cNvSpPr>
          <p:nvPr>
            <p:ph type="sldNum" sz="quarter" idx="10"/>
          </p:nvPr>
        </p:nvSpPr>
        <p:spPr>
          <a:xfrm>
            <a:off x="10358437" y="457199"/>
            <a:ext cx="1067589" cy="471489"/>
          </a:xfrm>
        </p:spPr>
        <p:txBody>
          <a:bodyPr/>
          <a:lstStyle/>
          <a:p>
            <a:fld id="{48F63A3B-78C7-47BE-AE5E-E10140E04643}" type="slidenum">
              <a:rPr lang="en-US" smtClean="0"/>
              <a:pPr/>
              <a:t>38</a:t>
            </a:fld>
            <a:endParaRPr lang="en-US" dirty="0"/>
          </a:p>
        </p:txBody>
      </p:sp>
      <p:sp>
        <p:nvSpPr>
          <p:cNvPr id="9" name="Title 8">
            <a:extLst>
              <a:ext uri="{FF2B5EF4-FFF2-40B4-BE49-F238E27FC236}">
                <a16:creationId xmlns:a16="http://schemas.microsoft.com/office/drawing/2014/main" id="{BC9CC568-7706-DD46-17B1-58C31FB5E71B}"/>
              </a:ext>
            </a:extLst>
          </p:cNvPr>
          <p:cNvSpPr>
            <a:spLocks noGrp="1"/>
          </p:cNvSpPr>
          <p:nvPr>
            <p:ph type="title"/>
          </p:nvPr>
        </p:nvSpPr>
        <p:spPr>
          <a:xfrm>
            <a:off x="1779373" y="191360"/>
            <a:ext cx="9879437" cy="605480"/>
          </a:xfrm>
        </p:spPr>
        <p:txBody>
          <a:bodyPr/>
          <a:lstStyle/>
          <a:p>
            <a:r>
              <a:rPr lang="en-IN" sz="1800" dirty="0"/>
              <a:t>     </a:t>
            </a:r>
            <a:r>
              <a:rPr lang="en-IN" sz="2000" b="0" dirty="0">
                <a:latin typeface="+mn-lt"/>
              </a:rPr>
              <a:t>JAPAN – Liquidity Ratio Trend  (2008–2024)</a:t>
            </a:r>
            <a:br>
              <a:rPr lang="en-IN" sz="2000" b="0" dirty="0">
                <a:latin typeface="+mn-lt"/>
              </a:rPr>
            </a:br>
            <a:endParaRPr lang="en-IN" sz="2000" b="0" dirty="0">
              <a:latin typeface="+mn-lt"/>
            </a:endParaRPr>
          </a:p>
        </p:txBody>
      </p:sp>
      <p:sp>
        <p:nvSpPr>
          <p:cNvPr id="5" name="TextBox 4">
            <a:extLst>
              <a:ext uri="{FF2B5EF4-FFF2-40B4-BE49-F238E27FC236}">
                <a16:creationId xmlns:a16="http://schemas.microsoft.com/office/drawing/2014/main" id="{1FF79BED-4D60-4587-C63B-3FEF792D9427}"/>
              </a:ext>
            </a:extLst>
          </p:cNvPr>
          <p:cNvSpPr txBox="1"/>
          <p:nvPr/>
        </p:nvSpPr>
        <p:spPr>
          <a:xfrm>
            <a:off x="352167" y="2543390"/>
            <a:ext cx="10867768" cy="338554"/>
          </a:xfrm>
          <a:prstGeom prst="rect">
            <a:avLst/>
          </a:prstGeom>
          <a:noFill/>
        </p:spPr>
        <p:txBody>
          <a:bodyPr wrap="square" rtlCol="0">
            <a:spAutoFit/>
          </a:bodyPr>
          <a:lstStyle/>
          <a:p>
            <a:r>
              <a:rPr lang="en-US" sz="1600" dirty="0"/>
              <a:t>Key Insights:</a:t>
            </a:r>
          </a:p>
        </p:txBody>
      </p:sp>
      <p:pic>
        <p:nvPicPr>
          <p:cNvPr id="6" name="Picture 5">
            <a:extLst>
              <a:ext uri="{FF2B5EF4-FFF2-40B4-BE49-F238E27FC236}">
                <a16:creationId xmlns:a16="http://schemas.microsoft.com/office/drawing/2014/main" id="{648B2893-519E-605C-DFF1-876C288722AE}"/>
              </a:ext>
            </a:extLst>
          </p:cNvPr>
          <p:cNvPicPr>
            <a:picLocks noChangeAspect="1"/>
          </p:cNvPicPr>
          <p:nvPr/>
        </p:nvPicPr>
        <p:blipFill>
          <a:blip r:embed="rId3"/>
          <a:stretch>
            <a:fillRect/>
          </a:stretch>
        </p:blipFill>
        <p:spPr>
          <a:xfrm>
            <a:off x="3823856" y="550076"/>
            <a:ext cx="7210880" cy="2461184"/>
          </a:xfrm>
          <a:prstGeom prst="rect">
            <a:avLst/>
          </a:prstGeom>
        </p:spPr>
      </p:pic>
      <p:sp>
        <p:nvSpPr>
          <p:cNvPr id="7" name="Rectangle 1">
            <a:extLst>
              <a:ext uri="{FF2B5EF4-FFF2-40B4-BE49-F238E27FC236}">
                <a16:creationId xmlns:a16="http://schemas.microsoft.com/office/drawing/2014/main" id="{8F702914-A839-BE4D-C2CA-7F44D70DBB15}"/>
              </a:ext>
            </a:extLst>
          </p:cNvPr>
          <p:cNvSpPr>
            <a:spLocks noChangeArrowheads="1"/>
          </p:cNvSpPr>
          <p:nvPr/>
        </p:nvSpPr>
        <p:spPr bwMode="auto">
          <a:xfrm>
            <a:off x="108563" y="2826127"/>
            <a:ext cx="12136876" cy="40318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600" i="0" u="none" strike="noStrike" cap="none" normalizeH="0" baseline="0" dirty="0">
                <a:ln>
                  <a:noFill/>
                </a:ln>
                <a:solidFill>
                  <a:schemeClr val="tx1"/>
                </a:solidFill>
                <a:effectLst/>
              </a:rPr>
              <a:t>Early Growth Phase (2008–2011):</a:t>
            </a:r>
            <a:br>
              <a:rPr kumimoji="0" lang="en-US" altLang="en-US" sz="1600" i="0" u="none" strike="noStrike" cap="none" normalizeH="0" baseline="0" dirty="0">
                <a:ln>
                  <a:noFill/>
                </a:ln>
                <a:solidFill>
                  <a:schemeClr val="tx1"/>
                </a:solidFill>
                <a:effectLst/>
              </a:rPr>
            </a:br>
            <a:r>
              <a:rPr kumimoji="0" lang="en-US" altLang="en-US" sz="1600" i="0" u="none" strike="noStrike" cap="none" normalizeH="0" baseline="0" dirty="0">
                <a:ln>
                  <a:noFill/>
                </a:ln>
                <a:solidFill>
                  <a:schemeClr val="tx1"/>
                </a:solidFill>
                <a:effectLst/>
              </a:rPr>
              <a:t>The liquidity ratio increased significantly from ~43.3% in 2008 to ~50.3% in 2011, likely reflecting post-crisis prudence and efforts to bolster liquid assets.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600" i="0" u="none" strike="noStrike" cap="none" normalizeH="0" baseline="0" dirty="0">
              <a:ln>
                <a:noFill/>
              </a:ln>
              <a:solidFill>
                <a:schemeClr val="tx1"/>
              </a:solidFill>
              <a:effectLst/>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600" i="0" u="none" strike="noStrike" cap="none" normalizeH="0" baseline="0" dirty="0">
                <a:ln>
                  <a:noFill/>
                </a:ln>
                <a:solidFill>
                  <a:schemeClr val="tx1"/>
                </a:solidFill>
                <a:effectLst/>
              </a:rPr>
              <a:t>Plateau &amp; Minor Fluctuations (2012–2019):</a:t>
            </a:r>
            <a:br>
              <a:rPr kumimoji="0" lang="en-US" altLang="en-US" sz="1600" i="0" u="none" strike="noStrike" cap="none" normalizeH="0" baseline="0" dirty="0">
                <a:ln>
                  <a:noFill/>
                </a:ln>
                <a:solidFill>
                  <a:schemeClr val="tx1"/>
                </a:solidFill>
                <a:effectLst/>
              </a:rPr>
            </a:br>
            <a:r>
              <a:rPr kumimoji="0" lang="en-US" altLang="en-US" sz="1600" i="0" u="none" strike="noStrike" cap="none" normalizeH="0" baseline="0" dirty="0">
                <a:ln>
                  <a:noFill/>
                </a:ln>
                <a:solidFill>
                  <a:schemeClr val="tx1"/>
                </a:solidFill>
                <a:effectLst/>
              </a:rPr>
              <a:t>Between 2012 and 2019, the ratio fluctuated within a narrow range of ~47.5% to ~49.9%, showing overall stability but no major liquidity strengthening.</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600" i="0" u="none" strike="noStrike" cap="none" normalizeH="0" baseline="0" dirty="0">
              <a:ln>
                <a:noFill/>
              </a:ln>
              <a:solidFill>
                <a:schemeClr val="tx1"/>
              </a:solidFill>
              <a:effectLst/>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600" i="0" u="none" strike="noStrike" cap="none" normalizeH="0" baseline="0" dirty="0">
                <a:ln>
                  <a:noFill/>
                </a:ln>
                <a:solidFill>
                  <a:schemeClr val="tx1"/>
                </a:solidFill>
                <a:effectLst/>
              </a:rPr>
              <a:t>Pandemic-Driven Spike (2020–2022):</a:t>
            </a:r>
            <a:br>
              <a:rPr kumimoji="0" lang="en-US" altLang="en-US" sz="1600" i="0" u="none" strike="noStrike" cap="none" normalizeH="0" baseline="0" dirty="0">
                <a:ln>
                  <a:noFill/>
                </a:ln>
                <a:solidFill>
                  <a:schemeClr val="tx1"/>
                </a:solidFill>
                <a:effectLst/>
              </a:rPr>
            </a:br>
            <a:r>
              <a:rPr kumimoji="0" lang="en-US" altLang="en-US" sz="1600" i="0" u="none" strike="noStrike" cap="none" normalizeH="0" baseline="0" dirty="0">
                <a:ln>
                  <a:noFill/>
                </a:ln>
                <a:solidFill>
                  <a:schemeClr val="tx1"/>
                </a:solidFill>
                <a:effectLst/>
              </a:rPr>
              <a:t>A sharp rise from ~47.5% in 2019 to a peak of ~52.9% in 2022, likely driven by:</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600" i="0" u="none" strike="noStrike" cap="none" normalizeH="0" baseline="0" dirty="0">
                <a:ln>
                  <a:noFill/>
                </a:ln>
                <a:solidFill>
                  <a:schemeClr val="tx1"/>
                </a:solidFill>
                <a:effectLst/>
              </a:rPr>
              <a:t>           Liquidity hoarding during COVID-19</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600" i="0" u="none" strike="noStrike" cap="none" normalizeH="0" baseline="0" dirty="0">
                <a:ln>
                  <a:noFill/>
                </a:ln>
                <a:solidFill>
                  <a:schemeClr val="tx1"/>
                </a:solidFill>
                <a:effectLst/>
              </a:rPr>
              <a:t>           Regulatory buffers and risk aversion in uncertain economic conditions</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600" i="0" u="none" strike="noStrike" cap="none" normalizeH="0" baseline="0" dirty="0">
              <a:ln>
                <a:noFill/>
              </a:ln>
              <a:solidFill>
                <a:schemeClr val="tx1"/>
              </a:solidFill>
              <a:effectLst/>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600" i="0" u="none" strike="noStrike" cap="none" normalizeH="0" baseline="0" dirty="0">
                <a:ln>
                  <a:noFill/>
                </a:ln>
                <a:solidFill>
                  <a:schemeClr val="tx1"/>
                </a:solidFill>
                <a:effectLst/>
              </a:rPr>
              <a:t>Recent Decline (2023–2024):</a:t>
            </a:r>
            <a:br>
              <a:rPr kumimoji="0" lang="en-US" altLang="en-US" sz="1600" i="0" u="none" strike="noStrike" cap="none" normalizeH="0" baseline="0" dirty="0">
                <a:ln>
                  <a:noFill/>
                </a:ln>
                <a:solidFill>
                  <a:schemeClr val="tx1"/>
                </a:solidFill>
                <a:effectLst/>
              </a:rPr>
            </a:br>
            <a:r>
              <a:rPr kumimoji="0" lang="en-US" altLang="en-US" sz="1600" i="0" u="none" strike="noStrike" cap="none" normalizeH="0" baseline="0" dirty="0">
                <a:ln>
                  <a:noFill/>
                </a:ln>
                <a:solidFill>
                  <a:schemeClr val="tx1"/>
                </a:solidFill>
                <a:effectLst/>
              </a:rPr>
              <a:t>The ratio declined moderately to ~49.1% by 2024, indicating a normalization of liquidity buffers as economic conditions stabilized post-pandemic.</a:t>
            </a:r>
          </a:p>
        </p:txBody>
      </p:sp>
    </p:spTree>
    <p:extLst>
      <p:ext uri="{BB962C8B-B14F-4D97-AF65-F5344CB8AC3E}">
        <p14:creationId xmlns:p14="http://schemas.microsoft.com/office/powerpoint/2010/main" val="270245102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61D3BA-4757-694E-F830-09EF5B47BA80}"/>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F158A67-5254-5DE3-8B56-261AA1D61AC7}"/>
              </a:ext>
            </a:extLst>
          </p:cNvPr>
          <p:cNvSpPr>
            <a:spLocks noGrp="1"/>
          </p:cNvSpPr>
          <p:nvPr>
            <p:ph type="sldNum" sz="quarter" idx="10"/>
          </p:nvPr>
        </p:nvSpPr>
        <p:spPr>
          <a:xfrm>
            <a:off x="10358437" y="457199"/>
            <a:ext cx="1067589" cy="471489"/>
          </a:xfrm>
        </p:spPr>
        <p:txBody>
          <a:bodyPr/>
          <a:lstStyle/>
          <a:p>
            <a:fld id="{48F63A3B-78C7-47BE-AE5E-E10140E04643}" type="slidenum">
              <a:rPr lang="en-US" smtClean="0"/>
              <a:pPr/>
              <a:t>39</a:t>
            </a:fld>
            <a:endParaRPr lang="en-US" dirty="0"/>
          </a:p>
        </p:txBody>
      </p:sp>
      <p:sp>
        <p:nvSpPr>
          <p:cNvPr id="9" name="Title 8">
            <a:extLst>
              <a:ext uri="{FF2B5EF4-FFF2-40B4-BE49-F238E27FC236}">
                <a16:creationId xmlns:a16="http://schemas.microsoft.com/office/drawing/2014/main" id="{CBC9B782-113B-9A81-7336-525824232EB9}"/>
              </a:ext>
            </a:extLst>
          </p:cNvPr>
          <p:cNvSpPr>
            <a:spLocks noGrp="1"/>
          </p:cNvSpPr>
          <p:nvPr>
            <p:ph type="title"/>
          </p:nvPr>
        </p:nvSpPr>
        <p:spPr>
          <a:xfrm>
            <a:off x="1326895" y="616900"/>
            <a:ext cx="10556854" cy="471490"/>
          </a:xfrm>
        </p:spPr>
        <p:txBody>
          <a:bodyPr/>
          <a:lstStyle/>
          <a:p>
            <a:r>
              <a:rPr lang="en-IN" sz="2400" dirty="0"/>
              <a:t>  </a:t>
            </a:r>
            <a:br>
              <a:rPr lang="en-IN" sz="2400" dirty="0"/>
            </a:br>
            <a:r>
              <a:rPr lang="en-IN" sz="2400" dirty="0"/>
              <a:t>  </a:t>
            </a:r>
            <a:r>
              <a:rPr lang="en-IN" sz="2000" b="0" dirty="0">
                <a:latin typeface="+mn-lt"/>
              </a:rPr>
              <a:t>JAPAN – </a:t>
            </a:r>
            <a:r>
              <a:rPr lang="en-US" sz="2000" b="0" dirty="0">
                <a:latin typeface="+mn-lt"/>
              </a:rPr>
              <a:t>Non-performing Loans Net of Provisions to Capital (%)</a:t>
            </a:r>
            <a:br>
              <a:rPr lang="en-US" sz="2000" b="0" dirty="0">
                <a:latin typeface="+mn-lt"/>
              </a:rPr>
            </a:br>
            <a:r>
              <a:rPr lang="en-US" sz="2000" b="0" dirty="0">
                <a:latin typeface="+mn-lt"/>
              </a:rPr>
              <a:t>                                            </a:t>
            </a:r>
            <a:r>
              <a:rPr lang="en-IN" sz="2000" b="0" dirty="0">
                <a:latin typeface="+mn-lt"/>
              </a:rPr>
              <a:t> (2008–2024)</a:t>
            </a:r>
            <a:br>
              <a:rPr lang="en-IN" sz="2000" dirty="0"/>
            </a:br>
            <a:endParaRPr lang="en-IN" sz="2000" dirty="0"/>
          </a:p>
        </p:txBody>
      </p:sp>
      <p:sp>
        <p:nvSpPr>
          <p:cNvPr id="5" name="TextBox 4">
            <a:extLst>
              <a:ext uri="{FF2B5EF4-FFF2-40B4-BE49-F238E27FC236}">
                <a16:creationId xmlns:a16="http://schemas.microsoft.com/office/drawing/2014/main" id="{BE804292-4C75-B88D-4AFA-20AA1B40CE81}"/>
              </a:ext>
            </a:extLst>
          </p:cNvPr>
          <p:cNvSpPr txBox="1"/>
          <p:nvPr/>
        </p:nvSpPr>
        <p:spPr>
          <a:xfrm>
            <a:off x="673073" y="1908667"/>
            <a:ext cx="11003692" cy="338554"/>
          </a:xfrm>
          <a:prstGeom prst="rect">
            <a:avLst/>
          </a:prstGeom>
          <a:noFill/>
        </p:spPr>
        <p:txBody>
          <a:bodyPr wrap="square" rtlCol="0">
            <a:spAutoFit/>
          </a:bodyPr>
          <a:lstStyle/>
          <a:p>
            <a:r>
              <a:rPr lang="en-US" sz="1600" dirty="0"/>
              <a:t>Key Insights</a:t>
            </a:r>
            <a:r>
              <a:rPr lang="en-US" sz="1600" b="1" dirty="0"/>
              <a:t>:</a:t>
            </a:r>
          </a:p>
        </p:txBody>
      </p:sp>
      <p:pic>
        <p:nvPicPr>
          <p:cNvPr id="6" name="Picture 5">
            <a:extLst>
              <a:ext uri="{FF2B5EF4-FFF2-40B4-BE49-F238E27FC236}">
                <a16:creationId xmlns:a16="http://schemas.microsoft.com/office/drawing/2014/main" id="{D79549D8-98E7-62A2-C41C-91D10CC69EE8}"/>
              </a:ext>
            </a:extLst>
          </p:cNvPr>
          <p:cNvPicPr>
            <a:picLocks noChangeAspect="1"/>
          </p:cNvPicPr>
          <p:nvPr/>
        </p:nvPicPr>
        <p:blipFill>
          <a:blip r:embed="rId3"/>
          <a:stretch>
            <a:fillRect/>
          </a:stretch>
        </p:blipFill>
        <p:spPr>
          <a:xfrm>
            <a:off x="3987547" y="789191"/>
            <a:ext cx="6904684" cy="1942133"/>
          </a:xfrm>
          <a:prstGeom prst="rect">
            <a:avLst/>
          </a:prstGeom>
        </p:spPr>
      </p:pic>
      <p:sp>
        <p:nvSpPr>
          <p:cNvPr id="7" name="Rectangle 1">
            <a:extLst>
              <a:ext uri="{FF2B5EF4-FFF2-40B4-BE49-F238E27FC236}">
                <a16:creationId xmlns:a16="http://schemas.microsoft.com/office/drawing/2014/main" id="{CB00EF5D-B06E-B3AE-4561-34EDF67216EA}"/>
              </a:ext>
            </a:extLst>
          </p:cNvPr>
          <p:cNvSpPr>
            <a:spLocks noChangeArrowheads="1"/>
          </p:cNvSpPr>
          <p:nvPr/>
        </p:nvSpPr>
        <p:spPr bwMode="auto">
          <a:xfrm>
            <a:off x="294636" y="2394922"/>
            <a:ext cx="10893666" cy="48013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lvl="0" indent="-285750" defTabSz="914400" eaLnBrk="0" fontAlgn="base" hangingPunct="0">
              <a:spcBef>
                <a:spcPct val="0"/>
              </a:spcBef>
              <a:spcAft>
                <a:spcPct val="0"/>
              </a:spcAft>
              <a:buFont typeface="Arial" panose="020B0604020202020204" pitchFamily="34" charset="0"/>
              <a:buChar char="•"/>
            </a:pPr>
            <a:r>
              <a:rPr kumimoji="0" lang="en-US" altLang="en-US" sz="1600" i="0" u="none" strike="noStrike" cap="none" normalizeH="0" baseline="0" dirty="0">
                <a:ln>
                  <a:noFill/>
                </a:ln>
                <a:solidFill>
                  <a:schemeClr val="tx1"/>
                </a:solidFill>
                <a:effectLst/>
              </a:rPr>
              <a:t>High NPL Burden (2008–2013):</a:t>
            </a:r>
            <a:br>
              <a:rPr kumimoji="0" lang="en-US" altLang="en-US" sz="1600" i="0" u="none" strike="noStrike" cap="none" normalizeH="0" baseline="0" dirty="0">
                <a:ln>
                  <a:noFill/>
                </a:ln>
                <a:solidFill>
                  <a:schemeClr val="tx1"/>
                </a:solidFill>
                <a:effectLst/>
              </a:rPr>
            </a:br>
            <a:r>
              <a:rPr kumimoji="0" lang="en-US" altLang="en-US" sz="1600" i="0" u="none" strike="noStrike" cap="none" normalizeH="0" baseline="0" dirty="0">
                <a:ln>
                  <a:noFill/>
                </a:ln>
                <a:solidFill>
                  <a:schemeClr val="tx1"/>
                </a:solidFill>
                <a:effectLst/>
              </a:rPr>
              <a:t>From ~10.7% in 2008, the ratio stayed relatively high until 2013, fluctuating between ~9.5% and 10.3%.</a:t>
            </a:r>
            <a:r>
              <a:rPr lang="en-US" altLang="en-US" sz="1600" dirty="0"/>
              <a:t> This reflects a considerable capital strain from impaired loans post-global financial crisis.</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lang="en-US" altLang="en-US" sz="1600" dirty="0"/>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600" i="0" u="none" strike="noStrike" cap="none" normalizeH="0" baseline="0" dirty="0">
                <a:ln>
                  <a:noFill/>
                </a:ln>
                <a:solidFill>
                  <a:schemeClr val="tx1"/>
                </a:solidFill>
                <a:effectLst/>
              </a:rPr>
              <a:t>Steady Improvement (2013–2018):</a:t>
            </a:r>
            <a:br>
              <a:rPr kumimoji="0" lang="en-US" altLang="en-US" sz="1600" i="0" u="none" strike="noStrike" cap="none" normalizeH="0" baseline="0" dirty="0">
                <a:ln>
                  <a:noFill/>
                </a:ln>
                <a:solidFill>
                  <a:schemeClr val="tx1"/>
                </a:solidFill>
                <a:effectLst/>
              </a:rPr>
            </a:br>
            <a:r>
              <a:rPr kumimoji="0" lang="en-US" altLang="en-US" sz="1600" i="0" u="none" strike="noStrike" cap="none" normalizeH="0" baseline="0" dirty="0">
                <a:ln>
                  <a:noFill/>
                </a:ln>
                <a:solidFill>
                  <a:schemeClr val="tx1"/>
                </a:solidFill>
                <a:effectLst/>
              </a:rPr>
              <a:t>A clear downward trend from ~9.6% in 2013 to a low of ~4.1% in 2018, indicating:</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600" i="0" u="none" strike="noStrike" cap="none" normalizeH="0" baseline="0" dirty="0">
                <a:ln>
                  <a:noFill/>
                </a:ln>
                <a:solidFill>
                  <a:schemeClr val="tx1"/>
                </a:solidFill>
                <a:effectLst/>
              </a:rPr>
              <a:t>         Effective provisioning practices</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600" i="0" u="none" strike="noStrike" cap="none" normalizeH="0" baseline="0" dirty="0">
                <a:ln>
                  <a:noFill/>
                </a:ln>
                <a:solidFill>
                  <a:schemeClr val="tx1"/>
                </a:solidFill>
                <a:effectLst/>
              </a:rPr>
              <a:t>         Better asset quality and loan recovery efforts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600" i="0" u="none" strike="noStrike" cap="none" normalizeH="0" baseline="0" dirty="0">
              <a:ln>
                <a:noFill/>
              </a:ln>
              <a:solidFill>
                <a:schemeClr val="tx1"/>
              </a:solidFill>
              <a:effectLst/>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600" i="0" u="none" strike="noStrike" cap="none" normalizeH="0" baseline="0" dirty="0">
                <a:ln>
                  <a:noFill/>
                </a:ln>
                <a:solidFill>
                  <a:schemeClr val="tx1"/>
                </a:solidFill>
                <a:effectLst/>
              </a:rPr>
              <a:t>Pandemic Impact and Partial Reversal (2019–2022):</a:t>
            </a:r>
            <a:br>
              <a:rPr kumimoji="0" lang="en-US" altLang="en-US" sz="1600" i="0" u="none" strike="noStrike" cap="none" normalizeH="0" baseline="0" dirty="0">
                <a:ln>
                  <a:noFill/>
                </a:ln>
                <a:solidFill>
                  <a:schemeClr val="tx1"/>
                </a:solidFill>
                <a:effectLst/>
              </a:rPr>
            </a:br>
            <a:r>
              <a:rPr kumimoji="0" lang="en-US" altLang="en-US" sz="1600" i="0" u="none" strike="noStrike" cap="none" normalizeH="0" baseline="0" dirty="0">
                <a:ln>
                  <a:noFill/>
                </a:ln>
                <a:solidFill>
                  <a:schemeClr val="tx1"/>
                </a:solidFill>
                <a:effectLst/>
              </a:rPr>
              <a:t>NPLs crept up from ~4.6% in 2019 to ~7.3% in 2022, likely due to:</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600" i="0" u="none" strike="noStrike" cap="none" normalizeH="0" baseline="0" dirty="0">
                <a:ln>
                  <a:noFill/>
                </a:ln>
                <a:solidFill>
                  <a:schemeClr val="tx1"/>
                </a:solidFill>
                <a:effectLst/>
              </a:rPr>
              <a:t>          COVID-19 related credit stress</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600" i="0" u="none" strike="noStrike" cap="none" normalizeH="0" baseline="0" dirty="0">
                <a:ln>
                  <a:noFill/>
                </a:ln>
                <a:solidFill>
                  <a:schemeClr val="tx1"/>
                </a:solidFill>
                <a:effectLst/>
              </a:rPr>
              <a:t>          Deteriorating borrower performance during economic slowdown</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600" i="0" u="none" strike="noStrike" cap="none" normalizeH="0" baseline="0" dirty="0">
              <a:ln>
                <a:noFill/>
              </a:ln>
              <a:solidFill>
                <a:schemeClr val="tx1"/>
              </a:solidFill>
              <a:effectLst/>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600" i="0" u="none" strike="noStrike" cap="none" normalizeH="0" baseline="0" dirty="0">
                <a:ln>
                  <a:noFill/>
                </a:ln>
                <a:solidFill>
                  <a:schemeClr val="tx1"/>
                </a:solidFill>
                <a:effectLst/>
              </a:rPr>
              <a:t>Recent Stabilization (2023–2024):</a:t>
            </a:r>
            <a:br>
              <a:rPr kumimoji="0" lang="en-US" altLang="en-US" sz="1600" i="0" u="none" strike="noStrike" cap="none" normalizeH="0" baseline="0" dirty="0">
                <a:ln>
                  <a:noFill/>
                </a:ln>
                <a:solidFill>
                  <a:schemeClr val="tx1"/>
                </a:solidFill>
                <a:effectLst/>
              </a:rPr>
            </a:br>
            <a:r>
              <a:rPr kumimoji="0" lang="en-US" altLang="en-US" sz="1600" i="0" u="none" strike="noStrike" cap="none" normalizeH="0" baseline="0" dirty="0">
                <a:ln>
                  <a:noFill/>
                </a:ln>
                <a:solidFill>
                  <a:schemeClr val="tx1"/>
                </a:solidFill>
                <a:effectLst/>
              </a:rPr>
              <a:t>After peaking in 2022, the ratio improved slightly to ~5.8% in 2024, reflecting:</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600" i="0" u="none" strike="noStrike" cap="none" normalizeH="0" baseline="0" dirty="0">
                <a:ln>
                  <a:noFill/>
                </a:ln>
                <a:solidFill>
                  <a:schemeClr val="tx1"/>
                </a:solidFill>
                <a:effectLst/>
              </a:rPr>
              <a:t>         Recovery in asset quality</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600" i="0" u="none" strike="noStrike" cap="none" normalizeH="0" baseline="0" dirty="0">
                <a:ln>
                  <a:noFill/>
                </a:ln>
                <a:solidFill>
                  <a:schemeClr val="tx1"/>
                </a:solidFill>
                <a:effectLst/>
              </a:rPr>
              <a:t>         Stabilized capital buffers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4029240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3B219B-7E3A-7E84-6386-37313F0CFB09}"/>
              </a:ext>
            </a:extLst>
          </p:cNvPr>
          <p:cNvSpPr>
            <a:spLocks noGrp="1"/>
          </p:cNvSpPr>
          <p:nvPr>
            <p:ph type="title"/>
          </p:nvPr>
        </p:nvSpPr>
        <p:spPr>
          <a:xfrm>
            <a:off x="599303" y="364526"/>
            <a:ext cx="11046939" cy="759939"/>
          </a:xfrm>
        </p:spPr>
        <p:txBody>
          <a:bodyPr/>
          <a:lstStyle/>
          <a:p>
            <a:r>
              <a:rPr lang="en-IN" sz="2400" b="0" dirty="0">
                <a:latin typeface="+mn-lt"/>
              </a:rPr>
              <a:t>Key Indicators &amp; Methodology</a:t>
            </a:r>
            <a:endParaRPr lang="en-US" sz="2400" b="0" dirty="0">
              <a:latin typeface="+mn-lt"/>
            </a:endParaRPr>
          </a:p>
        </p:txBody>
      </p:sp>
      <p:sp>
        <p:nvSpPr>
          <p:cNvPr id="4" name="Rectangle 1">
            <a:extLst>
              <a:ext uri="{FF2B5EF4-FFF2-40B4-BE49-F238E27FC236}">
                <a16:creationId xmlns:a16="http://schemas.microsoft.com/office/drawing/2014/main" id="{F7D5FDFA-F5A0-F922-8AF9-C3524A009741}"/>
              </a:ext>
            </a:extLst>
          </p:cNvPr>
          <p:cNvSpPr>
            <a:spLocks noGrp="1" noChangeArrowheads="1"/>
          </p:cNvSpPr>
          <p:nvPr>
            <p:ph idx="1"/>
          </p:nvPr>
        </p:nvSpPr>
        <p:spPr bwMode="auto">
          <a:xfrm>
            <a:off x="689784" y="890012"/>
            <a:ext cx="4998523" cy="52014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4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endParaRPr lang="en-US" altLang="en-US" sz="1400" b="1" dirty="0">
              <a:solidFill>
                <a:schemeClr val="tx1"/>
              </a:solidFill>
              <a:latin typeface="Arial" panose="020B0604020202020204" pitchFamily="34" charset="0"/>
            </a:endParaRPr>
          </a:p>
          <a:p>
            <a:pPr lvl="0" eaLnBrk="0" fontAlgn="base" hangingPunct="0">
              <a:spcBef>
                <a:spcPct val="0"/>
              </a:spcBef>
              <a:spcAft>
                <a:spcPct val="0"/>
              </a:spcAft>
            </a:pPr>
            <a:r>
              <a:rPr lang="en-IN" sz="1800" dirty="0">
                <a:solidFill>
                  <a:srgbClr val="202C8F"/>
                </a:solidFill>
              </a:rPr>
              <a:t>Key Indicators</a:t>
            </a:r>
          </a:p>
          <a:p>
            <a:pPr lvl="0" eaLnBrk="0" fontAlgn="base" hangingPunct="0">
              <a:spcBef>
                <a:spcPct val="0"/>
              </a:spcBef>
              <a:spcAft>
                <a:spcPct val="0"/>
              </a:spcAft>
            </a:pPr>
            <a:endParaRPr lang="en-US" altLang="en-US" sz="1400" b="1" dirty="0">
              <a:solidFill>
                <a:schemeClr val="tx1"/>
              </a:solidFill>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600" i="0" u="none" strike="noStrike" cap="none" normalizeH="0" baseline="0" dirty="0">
                <a:ln>
                  <a:noFill/>
                </a:ln>
                <a:solidFill>
                  <a:schemeClr val="tx1"/>
                </a:solidFill>
                <a:effectLst/>
              </a:rPr>
              <a:t>Non-performing Loans to Total Gross Loans (%)</a:t>
            </a:r>
            <a:br>
              <a:rPr kumimoji="0" lang="en-US" altLang="en-US" sz="1600" i="0" u="none" strike="noStrike" cap="none" normalizeH="0" baseline="0" dirty="0">
                <a:ln>
                  <a:noFill/>
                </a:ln>
                <a:solidFill>
                  <a:schemeClr val="tx1"/>
                </a:solidFill>
                <a:effectLst/>
              </a:rPr>
            </a:br>
            <a:r>
              <a:rPr kumimoji="0" lang="en-US" altLang="en-US" sz="1600" i="1" u="none" strike="noStrike" cap="none" normalizeH="0" baseline="0" dirty="0">
                <a:ln>
                  <a:noFill/>
                </a:ln>
                <a:solidFill>
                  <a:schemeClr val="tx1"/>
                </a:solidFill>
                <a:effectLst/>
              </a:rPr>
              <a:t>(Asset Quality – Credit Risk)</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600" i="0" u="none" strike="noStrike" cap="none" normalizeH="0" baseline="0" dirty="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600" i="0" u="none" strike="noStrike" cap="none" normalizeH="0" baseline="0" dirty="0">
                <a:ln>
                  <a:noFill/>
                </a:ln>
                <a:solidFill>
                  <a:schemeClr val="tx1"/>
                </a:solidFill>
                <a:effectLst/>
              </a:rPr>
              <a:t>Return on Assets (ROA) (%)</a:t>
            </a:r>
            <a:br>
              <a:rPr kumimoji="0" lang="en-US" altLang="en-US" sz="1600" i="0" u="none" strike="noStrike" cap="none" normalizeH="0" baseline="0" dirty="0">
                <a:ln>
                  <a:noFill/>
                </a:ln>
                <a:solidFill>
                  <a:schemeClr val="tx1"/>
                </a:solidFill>
                <a:effectLst/>
              </a:rPr>
            </a:br>
            <a:r>
              <a:rPr kumimoji="0" lang="en-US" altLang="en-US" sz="1600" i="1" u="none" strike="noStrike" cap="none" normalizeH="0" baseline="0" dirty="0">
                <a:ln>
                  <a:noFill/>
                </a:ln>
                <a:solidFill>
                  <a:schemeClr val="tx1"/>
                </a:solidFill>
                <a:effectLst/>
              </a:rPr>
              <a:t>(Profitability Indicator)</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600" i="0" u="none" strike="noStrike" cap="none" normalizeH="0" baseline="0" dirty="0">
              <a:ln>
                <a:noFill/>
              </a:ln>
              <a:solidFill>
                <a:schemeClr val="tx1"/>
              </a:solidFill>
              <a:effectLst/>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600" i="0" u="none" strike="noStrike" cap="none" normalizeH="0" baseline="0" dirty="0">
                <a:ln>
                  <a:noFill/>
                </a:ln>
                <a:solidFill>
                  <a:schemeClr val="tx1"/>
                </a:solidFill>
                <a:effectLst/>
              </a:rPr>
              <a:t>NPL Net of Provisions to Capital (%)</a:t>
            </a:r>
            <a:br>
              <a:rPr kumimoji="0" lang="en-US" altLang="en-US" sz="1600" i="0" u="none" strike="noStrike" cap="none" normalizeH="0" baseline="0" dirty="0">
                <a:ln>
                  <a:noFill/>
                </a:ln>
                <a:solidFill>
                  <a:schemeClr val="tx1"/>
                </a:solidFill>
                <a:effectLst/>
              </a:rPr>
            </a:br>
            <a:r>
              <a:rPr kumimoji="0" lang="en-US" altLang="en-US" sz="1600" i="1" u="none" strike="noStrike" cap="none" normalizeH="0" baseline="0" dirty="0">
                <a:ln>
                  <a:noFill/>
                </a:ln>
                <a:solidFill>
                  <a:schemeClr val="tx1"/>
                </a:solidFill>
                <a:effectLst/>
              </a:rPr>
              <a:t>(Capital Adequacy – Risk Absorption)</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600" i="0" u="none" strike="noStrike" cap="none" normalizeH="0" baseline="0" dirty="0">
              <a:ln>
                <a:noFill/>
              </a:ln>
              <a:solidFill>
                <a:schemeClr val="tx1"/>
              </a:solidFill>
              <a:effectLst/>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600" i="0" u="none" strike="noStrike" cap="none" normalizeH="0" baseline="0" dirty="0">
                <a:ln>
                  <a:noFill/>
                </a:ln>
                <a:solidFill>
                  <a:schemeClr val="tx1"/>
                </a:solidFill>
                <a:effectLst/>
              </a:rPr>
              <a:t>Tier 1 Capital to Risk-Weighted Assets (%)</a:t>
            </a:r>
            <a:br>
              <a:rPr kumimoji="0" lang="en-US" altLang="en-US" sz="1600" i="0" u="none" strike="noStrike" cap="none" normalizeH="0" baseline="0" dirty="0">
                <a:ln>
                  <a:noFill/>
                </a:ln>
                <a:solidFill>
                  <a:schemeClr val="tx1"/>
                </a:solidFill>
                <a:effectLst/>
              </a:rPr>
            </a:br>
            <a:r>
              <a:rPr kumimoji="0" lang="en-US" altLang="en-US" sz="1600" i="1" u="none" strike="noStrike" cap="none" normalizeH="0" baseline="0" dirty="0">
                <a:ln>
                  <a:noFill/>
                </a:ln>
                <a:solidFill>
                  <a:schemeClr val="tx1"/>
                </a:solidFill>
                <a:effectLst/>
              </a:rPr>
              <a:t>(Basel III – Core Capital Strength)</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600" i="0" u="none" strike="noStrike" cap="none" normalizeH="0" baseline="0" dirty="0">
              <a:ln>
                <a:noFill/>
              </a:ln>
              <a:solidFill>
                <a:schemeClr val="tx1"/>
              </a:solidFill>
              <a:effectLst/>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600" i="0" u="none" strike="noStrike" cap="none" normalizeH="0" baseline="0" dirty="0">
                <a:ln>
                  <a:noFill/>
                </a:ln>
                <a:solidFill>
                  <a:schemeClr val="tx1"/>
                </a:solidFill>
                <a:effectLst/>
              </a:rPr>
              <a:t>Liquid Assets to Short Term Liabilities (%)</a:t>
            </a:r>
            <a:br>
              <a:rPr kumimoji="0" lang="en-US" altLang="en-US" sz="1600" i="0" u="none" strike="noStrike" cap="none" normalizeH="0" baseline="0" dirty="0">
                <a:ln>
                  <a:noFill/>
                </a:ln>
                <a:solidFill>
                  <a:schemeClr val="tx1"/>
                </a:solidFill>
                <a:effectLst/>
              </a:rPr>
            </a:br>
            <a:r>
              <a:rPr kumimoji="0" lang="en-US" altLang="en-US" sz="1600" i="1" u="none" strike="noStrike" cap="none" normalizeH="0" baseline="0" dirty="0">
                <a:ln>
                  <a:noFill/>
                </a:ln>
                <a:solidFill>
                  <a:schemeClr val="tx1"/>
                </a:solidFill>
                <a:effectLst/>
              </a:rPr>
              <a:t>(Liquidity – Short-term Resilience)</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600" i="0" u="none" strike="noStrike" cap="none" normalizeH="0" baseline="0" dirty="0">
              <a:ln>
                <a:noFill/>
              </a:ln>
              <a:solidFill>
                <a:schemeClr val="tx1"/>
              </a:solidFill>
              <a:effectLst/>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600" i="0" u="none" strike="noStrike" cap="none" normalizeH="0" baseline="0" dirty="0">
                <a:ln>
                  <a:noFill/>
                </a:ln>
                <a:solidFill>
                  <a:schemeClr val="tx1"/>
                </a:solidFill>
                <a:effectLst/>
              </a:rPr>
              <a:t>Net Open Position in FX to Capital (%)</a:t>
            </a:r>
            <a:br>
              <a:rPr kumimoji="0" lang="en-US" altLang="en-US" sz="1600" i="0" u="none" strike="noStrike" cap="none" normalizeH="0" baseline="0" dirty="0">
                <a:ln>
                  <a:noFill/>
                </a:ln>
                <a:solidFill>
                  <a:schemeClr val="tx1"/>
                </a:solidFill>
                <a:effectLst/>
              </a:rPr>
            </a:br>
            <a:r>
              <a:rPr kumimoji="0" lang="en-US" altLang="en-US" sz="1600" i="1" u="none" strike="noStrike" cap="none" normalizeH="0" baseline="0" dirty="0">
                <a:ln>
                  <a:noFill/>
                </a:ln>
                <a:solidFill>
                  <a:schemeClr val="tx1"/>
                </a:solidFill>
                <a:effectLst/>
              </a:rPr>
              <a:t>(Market Risk Exposure – Currency Risk</a:t>
            </a:r>
            <a:r>
              <a:rPr kumimoji="0" lang="en-US" altLang="en-US" sz="1600" i="1" u="none" strike="noStrike" cap="none" normalizeH="0" baseline="0" dirty="0">
                <a:ln>
                  <a:noFill/>
                </a:ln>
                <a:solidFill>
                  <a:schemeClr val="tx1"/>
                </a:solidFill>
                <a:effectLst/>
                <a:latin typeface="Arial" panose="020B0604020202020204" pitchFamily="34" charset="0"/>
              </a:rPr>
              <a:t>)</a:t>
            </a:r>
          </a:p>
        </p:txBody>
      </p:sp>
      <p:sp>
        <p:nvSpPr>
          <p:cNvPr id="7" name="TextBox 6">
            <a:extLst>
              <a:ext uri="{FF2B5EF4-FFF2-40B4-BE49-F238E27FC236}">
                <a16:creationId xmlns:a16="http://schemas.microsoft.com/office/drawing/2014/main" id="{4E5CDE6F-E142-090B-DD93-452DB2767D32}"/>
              </a:ext>
            </a:extLst>
          </p:cNvPr>
          <p:cNvSpPr txBox="1"/>
          <p:nvPr/>
        </p:nvSpPr>
        <p:spPr>
          <a:xfrm>
            <a:off x="5688307" y="766564"/>
            <a:ext cx="5912708" cy="5509200"/>
          </a:xfrm>
          <a:prstGeom prst="rect">
            <a:avLst/>
          </a:prstGeom>
          <a:noFill/>
        </p:spPr>
        <p:txBody>
          <a:bodyPr wrap="square" rtlCol="0">
            <a:spAutoFit/>
          </a:bodyPr>
          <a:lstStyle/>
          <a:p>
            <a:endParaRPr lang="en-IN" sz="1400" dirty="0">
              <a:solidFill>
                <a:srgbClr val="202C8F"/>
              </a:solidFill>
            </a:endParaRPr>
          </a:p>
          <a:p>
            <a:endParaRPr lang="en-IN" sz="1600" dirty="0">
              <a:solidFill>
                <a:srgbClr val="202C8F"/>
              </a:solidFill>
            </a:endParaRPr>
          </a:p>
          <a:p>
            <a:r>
              <a:rPr lang="en-IN" dirty="0">
                <a:solidFill>
                  <a:srgbClr val="202C8F"/>
                </a:solidFill>
              </a:rPr>
              <a:t>Methodology</a:t>
            </a:r>
          </a:p>
          <a:p>
            <a:endParaRPr lang="en-IN" sz="1600" b="1" dirty="0">
              <a:solidFill>
                <a:srgbClr val="202C8F"/>
              </a:solidFill>
            </a:endParaRPr>
          </a:p>
          <a:p>
            <a:r>
              <a:rPr lang="en-IN" sz="1600" dirty="0"/>
              <a:t>Data Source: IMF Financial Soundness Indicators (FSI)</a:t>
            </a:r>
          </a:p>
          <a:p>
            <a:endParaRPr lang="en-IN" sz="1600" dirty="0"/>
          </a:p>
          <a:p>
            <a:r>
              <a:rPr lang="en-IN" sz="1600" dirty="0"/>
              <a:t>Countries Selected: Brazil, France, Germany, Japan</a:t>
            </a:r>
          </a:p>
          <a:p>
            <a:endParaRPr lang="en-IN" sz="1600" dirty="0"/>
          </a:p>
          <a:p>
            <a:r>
              <a:rPr lang="en-IN" sz="1600" dirty="0"/>
              <a:t>Period Considered: 2008–2024</a:t>
            </a:r>
          </a:p>
          <a:p>
            <a:endParaRPr lang="en-IN" sz="1600" dirty="0"/>
          </a:p>
          <a:p>
            <a:r>
              <a:rPr lang="en-IN" sz="1600" dirty="0"/>
              <a:t>Tools Used: Python (Pandas, Matplotlib/Seaborn), </a:t>
            </a:r>
            <a:r>
              <a:rPr lang="en-IN" sz="1600" dirty="0" err="1"/>
              <a:t>Jupyter</a:t>
            </a:r>
            <a:r>
              <a:rPr lang="en-IN" sz="1600" dirty="0"/>
              <a:t> Notebook (</a:t>
            </a:r>
            <a:r>
              <a:rPr lang="en-US" sz="1600" dirty="0"/>
              <a:t>Optional dashboard under development using Power BI for interactive monitoring)</a:t>
            </a:r>
            <a:endParaRPr lang="en-IN" sz="1600" dirty="0"/>
          </a:p>
          <a:p>
            <a:endParaRPr lang="en-IN" sz="1600" dirty="0"/>
          </a:p>
          <a:p>
            <a:r>
              <a:rPr lang="en-US" sz="1600" dirty="0"/>
              <a:t> </a:t>
            </a:r>
            <a:endParaRPr lang="en-IN" sz="1600" dirty="0"/>
          </a:p>
          <a:p>
            <a:endParaRPr lang="en-IN" sz="1600" dirty="0"/>
          </a:p>
          <a:p>
            <a:r>
              <a:rPr lang="en-IN" sz="1600" dirty="0"/>
              <a:t>Steps Followed:</a:t>
            </a:r>
          </a:p>
          <a:p>
            <a:r>
              <a:rPr lang="en-IN" sz="1600" dirty="0"/>
              <a:t>Imported and cleaned data</a:t>
            </a:r>
          </a:p>
          <a:p>
            <a:r>
              <a:rPr lang="en-IN" sz="1600" dirty="0"/>
              <a:t>Filtered for relevant countries and indicators</a:t>
            </a:r>
          </a:p>
          <a:p>
            <a:r>
              <a:rPr lang="en-IN" sz="1600" dirty="0"/>
              <a:t>Visualized indicator trends using line plots and subplots</a:t>
            </a:r>
          </a:p>
          <a:p>
            <a:r>
              <a:rPr lang="en-IN" sz="1600" dirty="0"/>
              <a:t>Focused on understanding macro-level risk trends</a:t>
            </a:r>
          </a:p>
          <a:p>
            <a:endParaRPr lang="en-IN" dirty="0"/>
          </a:p>
        </p:txBody>
      </p:sp>
      <p:sp>
        <p:nvSpPr>
          <p:cNvPr id="5" name="TextBox 4">
            <a:extLst>
              <a:ext uri="{FF2B5EF4-FFF2-40B4-BE49-F238E27FC236}">
                <a16:creationId xmlns:a16="http://schemas.microsoft.com/office/drawing/2014/main" id="{5E04FB01-9AC0-7941-F3A1-BB3C18D2FF1F}"/>
              </a:ext>
            </a:extLst>
          </p:cNvPr>
          <p:cNvSpPr txBox="1"/>
          <p:nvPr/>
        </p:nvSpPr>
        <p:spPr>
          <a:xfrm>
            <a:off x="890649" y="6210795"/>
            <a:ext cx="10990613" cy="276999"/>
          </a:xfrm>
          <a:prstGeom prst="rect">
            <a:avLst/>
          </a:prstGeom>
          <a:noFill/>
        </p:spPr>
        <p:txBody>
          <a:bodyPr wrap="square" rtlCol="0">
            <a:spAutoFit/>
          </a:bodyPr>
          <a:lstStyle/>
          <a:p>
            <a:pPr lvl="0" eaLnBrk="0" fontAlgn="base" hangingPunct="0">
              <a:spcBef>
                <a:spcPct val="0"/>
              </a:spcBef>
              <a:spcAft>
                <a:spcPct val="0"/>
              </a:spcAft>
            </a:pPr>
            <a:r>
              <a:rPr lang="en-US" sz="1200" dirty="0"/>
              <a:t>*Indicators selected are consistent with Basel III regulatory focus areas including capital adequacy, credit risk, and market liquidity.</a:t>
            </a:r>
            <a:endParaRPr lang="en-US" altLang="en-US" sz="1200" dirty="0">
              <a:latin typeface="Arial" panose="020B0604020202020204" pitchFamily="34" charset="0"/>
            </a:endParaRPr>
          </a:p>
        </p:txBody>
      </p:sp>
    </p:spTree>
    <p:extLst>
      <p:ext uri="{BB962C8B-B14F-4D97-AF65-F5344CB8AC3E}">
        <p14:creationId xmlns:p14="http://schemas.microsoft.com/office/powerpoint/2010/main" val="295292380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BA874E-2A3F-3291-4974-BECF2DC2844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0F5880B-2E9F-5EB6-8A73-5A981117AF70}"/>
              </a:ext>
            </a:extLst>
          </p:cNvPr>
          <p:cNvSpPr>
            <a:spLocks noGrp="1"/>
          </p:cNvSpPr>
          <p:nvPr>
            <p:ph type="title"/>
          </p:nvPr>
        </p:nvSpPr>
        <p:spPr>
          <a:xfrm>
            <a:off x="2737020" y="556331"/>
            <a:ext cx="7580871" cy="543143"/>
          </a:xfrm>
        </p:spPr>
        <p:txBody>
          <a:bodyPr/>
          <a:lstStyle/>
          <a:p>
            <a:r>
              <a:rPr lang="en-US" altLang="en-US" sz="2000" b="0" dirty="0">
                <a:latin typeface="+mn-lt"/>
              </a:rPr>
              <a:t>Summary</a:t>
            </a:r>
            <a:r>
              <a:rPr lang="en-US" altLang="en-US" sz="2000" dirty="0">
                <a:latin typeface="+mn-lt"/>
              </a:rPr>
              <a:t> </a:t>
            </a:r>
            <a:r>
              <a:rPr lang="en-US" altLang="en-US" sz="2000" b="0" dirty="0">
                <a:latin typeface="+mn-lt"/>
              </a:rPr>
              <a:t>of Trends</a:t>
            </a:r>
            <a:br>
              <a:rPr lang="en-US" altLang="en-US" dirty="0">
                <a:latin typeface="+mn-lt"/>
              </a:rPr>
            </a:br>
            <a:endParaRPr lang="en-US" dirty="0">
              <a:latin typeface="+mn-lt"/>
            </a:endParaRPr>
          </a:p>
        </p:txBody>
      </p:sp>
      <p:sp>
        <p:nvSpPr>
          <p:cNvPr id="3" name="Slide Number Placeholder 2">
            <a:extLst>
              <a:ext uri="{FF2B5EF4-FFF2-40B4-BE49-F238E27FC236}">
                <a16:creationId xmlns:a16="http://schemas.microsoft.com/office/drawing/2014/main" id="{C9064F87-2040-146C-E0D7-3720A2F06E66}"/>
              </a:ext>
            </a:extLst>
          </p:cNvPr>
          <p:cNvSpPr>
            <a:spLocks noGrp="1"/>
          </p:cNvSpPr>
          <p:nvPr>
            <p:ph type="sldNum" sz="quarter" idx="10"/>
          </p:nvPr>
        </p:nvSpPr>
        <p:spPr>
          <a:xfrm>
            <a:off x="10438475" y="457199"/>
            <a:ext cx="987552" cy="471489"/>
          </a:xfrm>
        </p:spPr>
        <p:txBody>
          <a:bodyPr/>
          <a:lstStyle/>
          <a:p>
            <a:fld id="{48F63A3B-78C7-47BE-AE5E-E10140E04643}" type="slidenum">
              <a:rPr lang="en-US" smtClean="0"/>
              <a:pPr/>
              <a:t>40</a:t>
            </a:fld>
            <a:endParaRPr lang="en-US" dirty="0"/>
          </a:p>
        </p:txBody>
      </p:sp>
      <p:graphicFrame>
        <p:nvGraphicFramePr>
          <p:cNvPr id="4" name="Table 3">
            <a:extLst>
              <a:ext uri="{FF2B5EF4-FFF2-40B4-BE49-F238E27FC236}">
                <a16:creationId xmlns:a16="http://schemas.microsoft.com/office/drawing/2014/main" id="{9E2A23A7-BF94-5889-C914-4D1AA8AAA4BE}"/>
              </a:ext>
            </a:extLst>
          </p:cNvPr>
          <p:cNvGraphicFramePr>
            <a:graphicFrameLocks noGrp="1"/>
          </p:cNvGraphicFramePr>
          <p:nvPr>
            <p:extLst>
              <p:ext uri="{D42A27DB-BD31-4B8C-83A1-F6EECF244321}">
                <p14:modId xmlns:p14="http://schemas.microsoft.com/office/powerpoint/2010/main" val="3335521188"/>
              </p:ext>
            </p:extLst>
          </p:nvPr>
        </p:nvGraphicFramePr>
        <p:xfrm>
          <a:off x="0" y="830469"/>
          <a:ext cx="8989620" cy="5638800"/>
        </p:xfrm>
        <a:graphic>
          <a:graphicData uri="http://schemas.openxmlformats.org/drawingml/2006/table">
            <a:tbl>
              <a:tblPr firstRow="1" bandRow="1">
                <a:tableStyleId>{93296810-A885-4BE3-A3E7-6D5BEEA58F35}</a:tableStyleId>
              </a:tblPr>
              <a:tblGrid>
                <a:gridCol w="3868986">
                  <a:extLst>
                    <a:ext uri="{9D8B030D-6E8A-4147-A177-3AD203B41FA5}">
                      <a16:colId xmlns:a16="http://schemas.microsoft.com/office/drawing/2014/main" val="1662282489"/>
                    </a:ext>
                  </a:extLst>
                </a:gridCol>
                <a:gridCol w="5120634">
                  <a:extLst>
                    <a:ext uri="{9D8B030D-6E8A-4147-A177-3AD203B41FA5}">
                      <a16:colId xmlns:a16="http://schemas.microsoft.com/office/drawing/2014/main" val="1838916414"/>
                    </a:ext>
                  </a:extLst>
                </a:gridCol>
              </a:tblGrid>
              <a:tr h="474407">
                <a:tc>
                  <a:txBody>
                    <a:bodyPr/>
                    <a:lstStyle/>
                    <a:p>
                      <a:pPr algn="ctr">
                        <a:buNone/>
                      </a:pPr>
                      <a:endParaRPr lang="en-IN" b="0" dirty="0"/>
                    </a:p>
                    <a:p>
                      <a:pPr algn="ctr">
                        <a:buNone/>
                      </a:pPr>
                      <a:r>
                        <a:rPr lang="en-IN" b="0" dirty="0"/>
                        <a:t>Indicator</a:t>
                      </a:r>
                    </a:p>
                  </a:txBody>
                  <a:tcPr anchor="ctr"/>
                </a:tc>
                <a:tc>
                  <a:txBody>
                    <a:bodyPr/>
                    <a:lstStyle/>
                    <a:p>
                      <a:pPr algn="ctr"/>
                      <a:endParaRPr lang="en-IN" b="1" dirty="0"/>
                    </a:p>
                    <a:p>
                      <a:pPr algn="ctr"/>
                      <a:r>
                        <a:rPr lang="en-IN" b="0" dirty="0"/>
                        <a:t>Trend Summary</a:t>
                      </a:r>
                    </a:p>
                  </a:txBody>
                  <a:tcPr/>
                </a:tc>
                <a:extLst>
                  <a:ext uri="{0D108BD9-81ED-4DB2-BD59-A6C34878D82A}">
                    <a16:rowId xmlns:a16="http://schemas.microsoft.com/office/drawing/2014/main" val="1654070493"/>
                  </a:ext>
                </a:extLst>
              </a:tr>
              <a:tr h="971404">
                <a:tc>
                  <a:txBody>
                    <a:bodyPr/>
                    <a:lstStyle/>
                    <a:p>
                      <a:r>
                        <a:rPr lang="en-US" sz="1600" dirty="0"/>
                        <a:t>Non-Performing Loans to Total Gross Loans (%)</a:t>
                      </a:r>
                      <a:endParaRPr lang="en-IN" sz="1600" dirty="0"/>
                    </a:p>
                  </a:txBody>
                  <a:tcPr/>
                </a:tc>
                <a:tc>
                  <a:txBody>
                    <a:bodyPr/>
                    <a:lstStyle/>
                    <a:p>
                      <a:r>
                        <a:rPr lang="en-US" sz="1600" dirty="0"/>
                        <a:t>Steady decline from ~2.55% (2008) to ~1.1% (2018) due to improved asset quality and risk management; stabilized at ~1.2%–1.3% from 2018 onward, with minor uptick in 2022 (COVID-19 aftershocks); remains stable through 2024, indicating sectoral resilience.</a:t>
                      </a:r>
                      <a:endParaRPr lang="en-IN" sz="1600" dirty="0"/>
                    </a:p>
                  </a:txBody>
                  <a:tcPr/>
                </a:tc>
                <a:extLst>
                  <a:ext uri="{0D108BD9-81ED-4DB2-BD59-A6C34878D82A}">
                    <a16:rowId xmlns:a16="http://schemas.microsoft.com/office/drawing/2014/main" val="1549046543"/>
                  </a:ext>
                </a:extLst>
              </a:tr>
              <a:tr h="971404">
                <a:tc>
                  <a:txBody>
                    <a:bodyPr/>
                    <a:lstStyle/>
                    <a:p>
                      <a:r>
                        <a:rPr lang="en-IN" sz="1600" dirty="0"/>
                        <a:t>Return on Assets (ROA)</a:t>
                      </a:r>
                    </a:p>
                  </a:txBody>
                  <a:tcPr/>
                </a:tc>
                <a:tc>
                  <a:txBody>
                    <a:bodyPr/>
                    <a:lstStyle/>
                    <a:p>
                      <a:r>
                        <a:rPr lang="en-US" sz="1600" dirty="0"/>
                        <a:t>Moderate and stable profitability (0.22%–0.42%) from 2008–2014; peaks in 2010 and 2013; declined sharply to ~0.09% by 2019; brief drop below zero in 2020 (COVID-19 impact); strong recovery to ~0.39% by 2024 reflects improved efficiency</a:t>
                      </a:r>
                      <a:endParaRPr lang="en-IN" sz="1600" dirty="0"/>
                    </a:p>
                  </a:txBody>
                  <a:tcPr/>
                </a:tc>
                <a:extLst>
                  <a:ext uri="{0D108BD9-81ED-4DB2-BD59-A6C34878D82A}">
                    <a16:rowId xmlns:a16="http://schemas.microsoft.com/office/drawing/2014/main" val="3358681517"/>
                  </a:ext>
                </a:extLst>
              </a:tr>
              <a:tr h="971404">
                <a:tc>
                  <a:txBody>
                    <a:bodyPr/>
                    <a:lstStyle/>
                    <a:p>
                      <a:r>
                        <a:rPr lang="en-IN" sz="1600" dirty="0"/>
                        <a:t>Tier 1 Capital Adequacy</a:t>
                      </a:r>
                    </a:p>
                  </a:txBody>
                  <a:tcPr/>
                </a:tc>
                <a:tc>
                  <a:txBody>
                    <a:bodyPr/>
                    <a:lstStyle/>
                    <a:p>
                      <a:r>
                        <a:rPr lang="en-US" sz="1600" dirty="0"/>
                        <a:t>Consistent growth from ~9.1% (2008) to ~14.9% (2018); plateaued in 2019; fell to ~12.7% during 2020–2022 likely due to credit stress; rebounded to ~15.8% by 2024, showing renewed capital strength and stability.</a:t>
                      </a:r>
                      <a:endParaRPr lang="en-IN" sz="1600" dirty="0"/>
                    </a:p>
                  </a:txBody>
                  <a:tcPr/>
                </a:tc>
                <a:extLst>
                  <a:ext uri="{0D108BD9-81ED-4DB2-BD59-A6C34878D82A}">
                    <a16:rowId xmlns:a16="http://schemas.microsoft.com/office/drawing/2014/main" val="1680479289"/>
                  </a:ext>
                </a:extLst>
              </a:tr>
              <a:tr h="971404">
                <a:tc>
                  <a:txBody>
                    <a:bodyPr/>
                    <a:lstStyle/>
                    <a:p>
                      <a:pPr>
                        <a:buNone/>
                      </a:pPr>
                      <a:r>
                        <a:rPr lang="en-IN" sz="1600" b="0" dirty="0"/>
                        <a:t>Liquidity Ratio</a:t>
                      </a:r>
                    </a:p>
                  </a:txBody>
                  <a:tcPr anchor="ctr"/>
                </a:tc>
                <a:tc>
                  <a:txBody>
                    <a:bodyPr/>
                    <a:lstStyle/>
                    <a:p>
                      <a:pPr>
                        <a:buNone/>
                      </a:pPr>
                      <a:r>
                        <a:rPr lang="en-US" sz="1600" dirty="0"/>
                        <a:t>Rose from ~43.3% (2008) to ~50.3% (2011); remained stable (47.5%–49.9%) during 2012–2019; spiked to ~52.9% in 2022 (COVID-driven); declined slightly to ~49.1% by 2024, indicating normalization of liquidity buffers.</a:t>
                      </a:r>
                      <a:endParaRPr lang="en-IN" sz="1600" dirty="0"/>
                    </a:p>
                  </a:txBody>
                  <a:tcPr anchor="ctr"/>
                </a:tc>
                <a:extLst>
                  <a:ext uri="{0D108BD9-81ED-4DB2-BD59-A6C34878D82A}">
                    <a16:rowId xmlns:a16="http://schemas.microsoft.com/office/drawing/2014/main" val="714604567"/>
                  </a:ext>
                </a:extLst>
              </a:tr>
            </a:tbl>
          </a:graphicData>
        </a:graphic>
      </p:graphicFrame>
    </p:spTree>
    <p:extLst>
      <p:ext uri="{BB962C8B-B14F-4D97-AF65-F5344CB8AC3E}">
        <p14:creationId xmlns:p14="http://schemas.microsoft.com/office/powerpoint/2010/main" val="37573520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89901D-ACB7-8EC5-5F1F-F46B6EA8AF7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05672BF-A4CE-175F-E3FC-F5D13B15581A}"/>
              </a:ext>
            </a:extLst>
          </p:cNvPr>
          <p:cNvSpPr>
            <a:spLocks noGrp="1"/>
          </p:cNvSpPr>
          <p:nvPr>
            <p:ph type="title"/>
          </p:nvPr>
        </p:nvSpPr>
        <p:spPr>
          <a:xfrm>
            <a:off x="2305564" y="556331"/>
            <a:ext cx="7580871" cy="543143"/>
          </a:xfrm>
        </p:spPr>
        <p:txBody>
          <a:bodyPr/>
          <a:lstStyle/>
          <a:p>
            <a:r>
              <a:rPr lang="en-US" altLang="en-US" sz="2000" b="0" dirty="0">
                <a:latin typeface="+mn-lt"/>
              </a:rPr>
              <a:t>Summary of Trends (continue…)</a:t>
            </a:r>
            <a:br>
              <a:rPr lang="en-US" altLang="en-US" dirty="0">
                <a:latin typeface="+mn-lt"/>
              </a:rPr>
            </a:br>
            <a:endParaRPr lang="en-US" dirty="0">
              <a:latin typeface="+mn-lt"/>
            </a:endParaRPr>
          </a:p>
        </p:txBody>
      </p:sp>
      <p:sp>
        <p:nvSpPr>
          <p:cNvPr id="3" name="Slide Number Placeholder 2">
            <a:extLst>
              <a:ext uri="{FF2B5EF4-FFF2-40B4-BE49-F238E27FC236}">
                <a16:creationId xmlns:a16="http://schemas.microsoft.com/office/drawing/2014/main" id="{6C5CA0CE-C6F4-0B9A-8679-63A78611B52D}"/>
              </a:ext>
            </a:extLst>
          </p:cNvPr>
          <p:cNvSpPr>
            <a:spLocks noGrp="1"/>
          </p:cNvSpPr>
          <p:nvPr>
            <p:ph type="sldNum" sz="quarter" idx="10"/>
          </p:nvPr>
        </p:nvSpPr>
        <p:spPr>
          <a:xfrm>
            <a:off x="10438475" y="457199"/>
            <a:ext cx="987552" cy="471489"/>
          </a:xfrm>
        </p:spPr>
        <p:txBody>
          <a:bodyPr/>
          <a:lstStyle/>
          <a:p>
            <a:fld id="{48F63A3B-78C7-47BE-AE5E-E10140E04643}" type="slidenum">
              <a:rPr lang="en-US" smtClean="0"/>
              <a:pPr/>
              <a:t>41</a:t>
            </a:fld>
            <a:endParaRPr lang="en-US" dirty="0"/>
          </a:p>
        </p:txBody>
      </p:sp>
      <p:graphicFrame>
        <p:nvGraphicFramePr>
          <p:cNvPr id="4" name="Table 3">
            <a:extLst>
              <a:ext uri="{FF2B5EF4-FFF2-40B4-BE49-F238E27FC236}">
                <a16:creationId xmlns:a16="http://schemas.microsoft.com/office/drawing/2014/main" id="{B3CF3719-6D5F-5086-1423-E6D10F0822EF}"/>
              </a:ext>
            </a:extLst>
          </p:cNvPr>
          <p:cNvGraphicFramePr>
            <a:graphicFrameLocks noGrp="1"/>
          </p:cNvGraphicFramePr>
          <p:nvPr>
            <p:extLst>
              <p:ext uri="{D42A27DB-BD31-4B8C-83A1-F6EECF244321}">
                <p14:modId xmlns:p14="http://schemas.microsoft.com/office/powerpoint/2010/main" val="1937772800"/>
              </p:ext>
            </p:extLst>
          </p:nvPr>
        </p:nvGraphicFramePr>
        <p:xfrm>
          <a:off x="59377" y="928688"/>
          <a:ext cx="8912431" cy="1950720"/>
        </p:xfrm>
        <a:graphic>
          <a:graphicData uri="http://schemas.openxmlformats.org/drawingml/2006/table">
            <a:tbl>
              <a:tblPr firstRow="1" bandRow="1">
                <a:tableStyleId>{93296810-A885-4BE3-A3E7-6D5BEEA58F35}</a:tableStyleId>
              </a:tblPr>
              <a:tblGrid>
                <a:gridCol w="3835765">
                  <a:extLst>
                    <a:ext uri="{9D8B030D-6E8A-4147-A177-3AD203B41FA5}">
                      <a16:colId xmlns:a16="http://schemas.microsoft.com/office/drawing/2014/main" val="1662282489"/>
                    </a:ext>
                  </a:extLst>
                </a:gridCol>
                <a:gridCol w="5076666">
                  <a:extLst>
                    <a:ext uri="{9D8B030D-6E8A-4147-A177-3AD203B41FA5}">
                      <a16:colId xmlns:a16="http://schemas.microsoft.com/office/drawing/2014/main" val="1838916414"/>
                    </a:ext>
                  </a:extLst>
                </a:gridCol>
              </a:tblGrid>
              <a:tr h="479728">
                <a:tc>
                  <a:txBody>
                    <a:bodyPr/>
                    <a:lstStyle/>
                    <a:p>
                      <a:pPr algn="ctr">
                        <a:buNone/>
                      </a:pPr>
                      <a:endParaRPr lang="en-IN" b="1" dirty="0"/>
                    </a:p>
                    <a:p>
                      <a:pPr algn="ctr">
                        <a:buNone/>
                      </a:pPr>
                      <a:r>
                        <a:rPr lang="en-IN" b="0" dirty="0"/>
                        <a:t>Indicator</a:t>
                      </a:r>
                    </a:p>
                  </a:txBody>
                  <a:tcPr anchor="ctr"/>
                </a:tc>
                <a:tc>
                  <a:txBody>
                    <a:bodyPr/>
                    <a:lstStyle/>
                    <a:p>
                      <a:pPr algn="ctr"/>
                      <a:endParaRPr lang="en-IN" b="1" dirty="0"/>
                    </a:p>
                    <a:p>
                      <a:pPr algn="ctr"/>
                      <a:r>
                        <a:rPr lang="en-IN" b="0" dirty="0"/>
                        <a:t>Trend Summary</a:t>
                      </a:r>
                    </a:p>
                  </a:txBody>
                  <a:tcPr/>
                </a:tc>
                <a:extLst>
                  <a:ext uri="{0D108BD9-81ED-4DB2-BD59-A6C34878D82A}">
                    <a16:rowId xmlns:a16="http://schemas.microsoft.com/office/drawing/2014/main" val="1654070493"/>
                  </a:ext>
                </a:extLst>
              </a:tr>
              <a:tr h="982300">
                <a:tc>
                  <a:txBody>
                    <a:bodyPr/>
                    <a:lstStyle/>
                    <a:p>
                      <a:pPr>
                        <a:buNone/>
                      </a:pPr>
                      <a:r>
                        <a:rPr lang="en-US" sz="1400" b="0" dirty="0"/>
                        <a:t>NPLs Net of Provisions to Capital (%)</a:t>
                      </a:r>
                    </a:p>
                  </a:txBody>
                  <a:tcPr anchor="ctr"/>
                </a:tc>
                <a:tc>
                  <a:txBody>
                    <a:bodyPr/>
                    <a:lstStyle/>
                    <a:p>
                      <a:r>
                        <a:rPr lang="en-US" sz="1600" dirty="0"/>
                        <a:t>High burden (9.5%–10.7%) during 2008–2013; steadily declined to ~4.1% by 2018 due to provisioning improvements; rose again to ~7.3% in 2022 (pandemic impact); eased to ~5.8% in 2024, indicating partial risk recovery.</a:t>
                      </a:r>
                      <a:endParaRPr lang="en-IN" sz="1600" dirty="0"/>
                    </a:p>
                  </a:txBody>
                  <a:tcPr/>
                </a:tc>
                <a:extLst>
                  <a:ext uri="{0D108BD9-81ED-4DB2-BD59-A6C34878D82A}">
                    <a16:rowId xmlns:a16="http://schemas.microsoft.com/office/drawing/2014/main" val="3465439862"/>
                  </a:ext>
                </a:extLst>
              </a:tr>
            </a:tbl>
          </a:graphicData>
        </a:graphic>
      </p:graphicFrame>
    </p:spTree>
    <p:extLst>
      <p:ext uri="{BB962C8B-B14F-4D97-AF65-F5344CB8AC3E}">
        <p14:creationId xmlns:p14="http://schemas.microsoft.com/office/powerpoint/2010/main" val="203050275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21AAC8-33D5-1442-3FC9-3FA01B0CC64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62D895C-ABBD-6A42-6B26-D5F8CE1A85BE}"/>
              </a:ext>
            </a:extLst>
          </p:cNvPr>
          <p:cNvSpPr>
            <a:spLocks noGrp="1"/>
          </p:cNvSpPr>
          <p:nvPr>
            <p:ph type="title"/>
          </p:nvPr>
        </p:nvSpPr>
        <p:spPr>
          <a:xfrm>
            <a:off x="765974" y="706071"/>
            <a:ext cx="10511627" cy="1012785"/>
          </a:xfrm>
        </p:spPr>
        <p:txBody>
          <a:bodyPr/>
          <a:lstStyle/>
          <a:p>
            <a:r>
              <a:rPr lang="en-US" sz="2000" b="0" dirty="0">
                <a:latin typeface="+mn-lt"/>
              </a:rPr>
              <a:t>Overall Themes</a:t>
            </a:r>
            <a:br>
              <a:rPr lang="en-US" dirty="0"/>
            </a:br>
            <a:endParaRPr lang="en-US" dirty="0"/>
          </a:p>
        </p:txBody>
      </p:sp>
      <p:sp>
        <p:nvSpPr>
          <p:cNvPr id="3" name="Slide Number Placeholder 2">
            <a:extLst>
              <a:ext uri="{FF2B5EF4-FFF2-40B4-BE49-F238E27FC236}">
                <a16:creationId xmlns:a16="http://schemas.microsoft.com/office/drawing/2014/main" id="{9D7C8F4F-7DF1-4518-1D2E-D5BD60919DF8}"/>
              </a:ext>
            </a:extLst>
          </p:cNvPr>
          <p:cNvSpPr>
            <a:spLocks noGrp="1"/>
          </p:cNvSpPr>
          <p:nvPr>
            <p:ph type="sldNum" sz="quarter" idx="10"/>
          </p:nvPr>
        </p:nvSpPr>
        <p:spPr>
          <a:xfrm>
            <a:off x="10358437" y="457199"/>
            <a:ext cx="1067589" cy="471489"/>
          </a:xfrm>
        </p:spPr>
        <p:txBody>
          <a:bodyPr/>
          <a:lstStyle/>
          <a:p>
            <a:fld id="{48F63A3B-78C7-47BE-AE5E-E10140E04643}" type="slidenum">
              <a:rPr lang="en-US" smtClean="0"/>
              <a:pPr/>
              <a:t>42</a:t>
            </a:fld>
            <a:endParaRPr lang="en-US" dirty="0"/>
          </a:p>
        </p:txBody>
      </p:sp>
      <p:sp>
        <p:nvSpPr>
          <p:cNvPr id="5" name="Rectangle 1">
            <a:extLst>
              <a:ext uri="{FF2B5EF4-FFF2-40B4-BE49-F238E27FC236}">
                <a16:creationId xmlns:a16="http://schemas.microsoft.com/office/drawing/2014/main" id="{9E3FC043-DB5F-C840-E6B4-55E862DADC57}"/>
              </a:ext>
            </a:extLst>
          </p:cNvPr>
          <p:cNvSpPr>
            <a:spLocks noChangeArrowheads="1"/>
          </p:cNvSpPr>
          <p:nvPr/>
        </p:nvSpPr>
        <p:spPr bwMode="auto">
          <a:xfrm>
            <a:off x="477769" y="1513055"/>
            <a:ext cx="11098306" cy="35394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600" b="1" i="0" u="none" strike="noStrike" cap="none" normalizeH="0" baseline="0" dirty="0">
                <a:ln>
                  <a:noFill/>
                </a:ln>
                <a:solidFill>
                  <a:schemeClr val="tx1"/>
                </a:solidFill>
                <a:effectLst/>
              </a:rPr>
              <a:t>Credit Quality Strengthened</a:t>
            </a:r>
            <a:r>
              <a:rPr kumimoji="0" lang="en-US" altLang="en-US" sz="1600" b="0" i="0" u="none" strike="noStrike" cap="none" normalizeH="0" baseline="0" dirty="0">
                <a:ln>
                  <a:noFill/>
                </a:ln>
                <a:solidFill>
                  <a:schemeClr val="tx1"/>
                </a:solidFill>
                <a:effectLst/>
              </a:rPr>
              <a:t>: Long-term NPL reduction and stable recent levels show Japan's effective credit risk management—pandemic disruptions were contained without systemic spikes.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600" b="0" i="0" u="none" strike="noStrike" cap="none" normalizeH="0" baseline="0" dirty="0">
              <a:ln>
                <a:noFill/>
              </a:ln>
              <a:solidFill>
                <a:schemeClr val="tx1"/>
              </a:solidFill>
              <a:effectLst/>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600" b="1" i="0" u="none" strike="noStrike" cap="none" normalizeH="0" baseline="0" dirty="0">
                <a:ln>
                  <a:noFill/>
                </a:ln>
                <a:solidFill>
                  <a:schemeClr val="tx1"/>
                </a:solidFill>
                <a:effectLst/>
              </a:rPr>
              <a:t>Profitability Resilient</a:t>
            </a:r>
            <a:r>
              <a:rPr kumimoji="0" lang="en-US" altLang="en-US" sz="1600" b="0" i="0" u="none" strike="noStrike" cap="none" normalizeH="0" baseline="0" dirty="0">
                <a:ln>
                  <a:noFill/>
                </a:ln>
                <a:solidFill>
                  <a:schemeClr val="tx1"/>
                </a:solidFill>
                <a:effectLst/>
              </a:rPr>
              <a:t>: ROA shows a clear recovery after 2020’s dip, supported by efficient operations and a favorable macro rebound—returning close to pre-2014 highs.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600" b="0" i="0" u="none" strike="noStrike" cap="none" normalizeH="0" baseline="0" dirty="0">
              <a:ln>
                <a:noFill/>
              </a:ln>
              <a:solidFill>
                <a:schemeClr val="tx1"/>
              </a:solidFill>
              <a:effectLst/>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600" b="1" i="0" u="none" strike="noStrike" cap="none" normalizeH="0" baseline="0" dirty="0">
                <a:ln>
                  <a:noFill/>
                </a:ln>
                <a:solidFill>
                  <a:schemeClr val="tx1"/>
                </a:solidFill>
                <a:effectLst/>
              </a:rPr>
              <a:t>Capital Base Solidified</a:t>
            </a:r>
            <a:r>
              <a:rPr kumimoji="0" lang="en-US" altLang="en-US" sz="1600" b="0" i="0" u="none" strike="noStrike" cap="none" normalizeH="0" baseline="0" dirty="0">
                <a:ln>
                  <a:noFill/>
                </a:ln>
                <a:solidFill>
                  <a:schemeClr val="tx1"/>
                </a:solidFill>
                <a:effectLst/>
              </a:rPr>
              <a:t>: Tier 1 ratios rebounded strongly post-2022, confirming the banking sector’s enhanced ability to absorb shocks and meet evolving regulatory demands.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600" b="0" i="0" u="none" strike="noStrike" cap="none" normalizeH="0" baseline="0" dirty="0">
              <a:ln>
                <a:noFill/>
              </a:ln>
              <a:solidFill>
                <a:schemeClr val="tx1"/>
              </a:solidFill>
              <a:effectLst/>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600" b="1" i="0" u="none" strike="noStrike" cap="none" normalizeH="0" baseline="0" dirty="0">
                <a:ln>
                  <a:noFill/>
                </a:ln>
                <a:solidFill>
                  <a:schemeClr val="tx1"/>
                </a:solidFill>
                <a:effectLst/>
              </a:rPr>
              <a:t>Liquidity Well-Managed</a:t>
            </a:r>
            <a:r>
              <a:rPr kumimoji="0" lang="en-US" altLang="en-US" sz="1600" b="0" i="0" u="none" strike="noStrike" cap="none" normalizeH="0" baseline="0" dirty="0">
                <a:ln>
                  <a:noFill/>
                </a:ln>
                <a:solidFill>
                  <a:schemeClr val="tx1"/>
                </a:solidFill>
                <a:effectLst/>
              </a:rPr>
              <a:t>: Post-COVID liquidity build-up is being cautiously unwound, pointing to confidence in market conditions and prudent liquidity strategy.</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600" b="0" i="0" u="none" strike="noStrike" cap="none" normalizeH="0" baseline="0" dirty="0">
              <a:ln>
                <a:noFill/>
              </a:ln>
              <a:solidFill>
                <a:schemeClr val="tx1"/>
              </a:solidFill>
              <a:effectLst/>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600" b="1" i="0" u="none" strike="noStrike" cap="none" normalizeH="0" baseline="0" dirty="0">
                <a:ln>
                  <a:noFill/>
                </a:ln>
                <a:solidFill>
                  <a:schemeClr val="tx1"/>
                </a:solidFill>
                <a:effectLst/>
              </a:rPr>
              <a:t>Provisioning Frameworks Effective</a:t>
            </a:r>
            <a:r>
              <a:rPr kumimoji="0" lang="en-US" altLang="en-US" sz="1600" b="0" i="0" u="none" strike="noStrike" cap="none" normalizeH="0" baseline="0" dirty="0">
                <a:ln>
                  <a:noFill/>
                </a:ln>
                <a:solidFill>
                  <a:schemeClr val="tx1"/>
                </a:solidFill>
                <a:effectLst/>
              </a:rPr>
              <a:t>: Though stress emerged in 2020–22, improved NPL provisioning since 2013 has helped mitigate capital erosion—stabilization suggests proactive risk controls.</a:t>
            </a:r>
          </a:p>
        </p:txBody>
      </p:sp>
    </p:spTree>
    <p:extLst>
      <p:ext uri="{BB962C8B-B14F-4D97-AF65-F5344CB8AC3E}">
        <p14:creationId xmlns:p14="http://schemas.microsoft.com/office/powerpoint/2010/main" val="30301498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443EC8A-1733-CCF7-081F-EB4667CB3285}"/>
              </a:ext>
            </a:extLst>
          </p:cNvPr>
          <p:cNvSpPr>
            <a:spLocks noGrp="1"/>
          </p:cNvSpPr>
          <p:nvPr>
            <p:ph type="title"/>
          </p:nvPr>
        </p:nvSpPr>
        <p:spPr>
          <a:xfrm>
            <a:off x="872836" y="287493"/>
            <a:ext cx="7843837" cy="641195"/>
          </a:xfrm>
        </p:spPr>
        <p:txBody>
          <a:bodyPr/>
          <a:lstStyle/>
          <a:p>
            <a:r>
              <a:rPr lang="en-US" altLang="en-US" sz="2000" b="0" dirty="0">
                <a:latin typeface="+mn-lt"/>
              </a:rPr>
              <a:t>Conclusion &amp; Recommendations</a:t>
            </a:r>
            <a:endParaRPr lang="en-US" dirty="0"/>
          </a:p>
        </p:txBody>
      </p:sp>
      <p:sp>
        <p:nvSpPr>
          <p:cNvPr id="2" name="Slide Number Placeholder 1">
            <a:extLst>
              <a:ext uri="{FF2B5EF4-FFF2-40B4-BE49-F238E27FC236}">
                <a16:creationId xmlns:a16="http://schemas.microsoft.com/office/drawing/2014/main" id="{AB69D854-FB65-0E93-CFE2-041F7C41DD24}"/>
              </a:ext>
            </a:extLst>
          </p:cNvPr>
          <p:cNvSpPr>
            <a:spLocks noGrp="1"/>
          </p:cNvSpPr>
          <p:nvPr>
            <p:ph type="sldNum" sz="quarter" idx="10"/>
          </p:nvPr>
        </p:nvSpPr>
        <p:spPr>
          <a:xfrm>
            <a:off x="10438475" y="457199"/>
            <a:ext cx="987552" cy="471489"/>
          </a:xfrm>
        </p:spPr>
        <p:txBody>
          <a:bodyPr/>
          <a:lstStyle/>
          <a:p>
            <a:fld id="{48F63A3B-78C7-47BE-AE5E-E10140E04643}" type="slidenum">
              <a:rPr lang="en-US" smtClean="0"/>
              <a:pPr/>
              <a:t>43</a:t>
            </a:fld>
            <a:endParaRPr lang="en-US" dirty="0"/>
          </a:p>
        </p:txBody>
      </p:sp>
      <p:pic>
        <p:nvPicPr>
          <p:cNvPr id="9" name="Picture Placeholder 8">
            <a:extLst>
              <a:ext uri="{FF2B5EF4-FFF2-40B4-BE49-F238E27FC236}">
                <a16:creationId xmlns:a16="http://schemas.microsoft.com/office/drawing/2014/main" id="{FCC8E324-6279-48FC-CF21-F2D2F65EE7FD}"/>
              </a:ext>
            </a:extLst>
          </p:cNvPr>
          <p:cNvPicPr>
            <a:picLocks noGrp="1" noChangeAspect="1"/>
          </p:cNvPicPr>
          <p:nvPr>
            <p:ph type="pic" sz="quarter" idx="14"/>
          </p:nvPr>
        </p:nvPicPr>
        <p:blipFill>
          <a:blip r:embed="rId3"/>
          <a:srcRect l="2743" r="2743"/>
          <a:stretch>
            <a:fillRect/>
          </a:stretch>
        </p:blipFill>
        <p:spPr/>
      </p:pic>
      <p:sp>
        <p:nvSpPr>
          <p:cNvPr id="11" name="Rectangle 1">
            <a:extLst>
              <a:ext uri="{FF2B5EF4-FFF2-40B4-BE49-F238E27FC236}">
                <a16:creationId xmlns:a16="http://schemas.microsoft.com/office/drawing/2014/main" id="{A544F0B4-C452-264C-8C65-BF5496751F52}"/>
              </a:ext>
            </a:extLst>
          </p:cNvPr>
          <p:cNvSpPr>
            <a:spLocks noChangeArrowheads="1"/>
          </p:cNvSpPr>
          <p:nvPr/>
        </p:nvSpPr>
        <p:spPr bwMode="auto">
          <a:xfrm>
            <a:off x="211117" y="1112046"/>
            <a:ext cx="8778337" cy="40626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tx1"/>
                </a:solidFill>
                <a:effectLst/>
              </a:rPr>
              <a:t>This analysis of Financial Soundness Indicators (FSIs) across Brazil, Germany, France, and Japan offers a comprehensive view of key banking sector risks: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dirty="0">
              <a:ln>
                <a:noFill/>
              </a:ln>
              <a:solidFill>
                <a:schemeClr val="tx1"/>
              </a:solidFill>
              <a:effectLst/>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600" b="1" i="0" u="none" strike="noStrike" cap="none" normalizeH="0" baseline="0" dirty="0">
                <a:ln>
                  <a:noFill/>
                </a:ln>
                <a:solidFill>
                  <a:schemeClr val="tx1"/>
                </a:solidFill>
                <a:effectLst/>
              </a:rPr>
              <a:t>Asset Quality</a:t>
            </a:r>
            <a:r>
              <a:rPr kumimoji="0" lang="en-US" altLang="en-US" sz="1600" b="0" i="0" u="none" strike="noStrike" cap="none" normalizeH="0" baseline="0" dirty="0">
                <a:ln>
                  <a:noFill/>
                </a:ln>
                <a:solidFill>
                  <a:schemeClr val="tx1"/>
                </a:solidFill>
                <a:effectLst/>
              </a:rPr>
              <a:t>: Brazil exhibited higher credit risk (NPLs), while advanced economies maintained healthier loan books.</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1600" b="0" i="0" u="none" strike="noStrike" cap="none" normalizeH="0" baseline="0" dirty="0">
              <a:ln>
                <a:noFill/>
              </a:ln>
              <a:solidFill>
                <a:schemeClr val="tx1"/>
              </a:solidFill>
              <a:effectLst/>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600" b="1" i="0" u="none" strike="noStrike" cap="none" normalizeH="0" baseline="0" dirty="0">
                <a:ln>
                  <a:noFill/>
                </a:ln>
                <a:solidFill>
                  <a:schemeClr val="tx1"/>
                </a:solidFill>
                <a:effectLst/>
              </a:rPr>
              <a:t>Profitability</a:t>
            </a:r>
            <a:r>
              <a:rPr kumimoji="0" lang="en-US" altLang="en-US" sz="1600" b="0" i="0" u="none" strike="noStrike" cap="none" normalizeH="0" baseline="0" dirty="0">
                <a:ln>
                  <a:noFill/>
                </a:ln>
                <a:solidFill>
                  <a:schemeClr val="tx1"/>
                </a:solidFill>
                <a:effectLst/>
              </a:rPr>
              <a:t>: Global profitability declined post-COVID, but some recovery is seen in Europe.</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1600" b="0" i="0" u="none" strike="noStrike" cap="none" normalizeH="0" baseline="0" dirty="0">
              <a:ln>
                <a:noFill/>
              </a:ln>
              <a:solidFill>
                <a:schemeClr val="tx1"/>
              </a:solidFill>
              <a:effectLst/>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600" b="1" i="0" u="none" strike="noStrike" cap="none" normalizeH="0" baseline="0" dirty="0">
                <a:ln>
                  <a:noFill/>
                </a:ln>
                <a:solidFill>
                  <a:schemeClr val="tx1"/>
                </a:solidFill>
                <a:effectLst/>
              </a:rPr>
              <a:t>Capital Adequacy</a:t>
            </a:r>
            <a:r>
              <a:rPr kumimoji="0" lang="en-US" altLang="en-US" sz="1600" b="0" i="0" u="none" strike="noStrike" cap="none" normalizeH="0" baseline="0" dirty="0">
                <a:ln>
                  <a:noFill/>
                </a:ln>
                <a:solidFill>
                  <a:schemeClr val="tx1"/>
                </a:solidFill>
                <a:effectLst/>
              </a:rPr>
              <a:t>: All countries met regulatory minimums, though Brazil showed greater variability.</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1600" b="0" i="0" u="none" strike="noStrike" cap="none" normalizeH="0" baseline="0" dirty="0">
              <a:ln>
                <a:noFill/>
              </a:ln>
              <a:solidFill>
                <a:schemeClr val="tx1"/>
              </a:solidFill>
              <a:effectLst/>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600" b="1" i="0" u="none" strike="noStrike" cap="none" normalizeH="0" baseline="0" dirty="0">
                <a:ln>
                  <a:noFill/>
                </a:ln>
                <a:solidFill>
                  <a:schemeClr val="tx1"/>
                </a:solidFill>
                <a:effectLst/>
              </a:rPr>
              <a:t>Liquidity</a:t>
            </a:r>
            <a:r>
              <a:rPr kumimoji="0" lang="en-US" altLang="en-US" sz="1600" b="0" i="0" u="none" strike="noStrike" cap="none" normalizeH="0" baseline="0" dirty="0">
                <a:ln>
                  <a:noFill/>
                </a:ln>
                <a:solidFill>
                  <a:schemeClr val="tx1"/>
                </a:solidFill>
                <a:effectLst/>
              </a:rPr>
              <a:t>: Most countries demonstrated strong liquidity buffers, especially during crisis years.</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1600" b="0" i="0" u="none" strike="noStrike" cap="none" normalizeH="0" baseline="0" dirty="0">
              <a:ln>
                <a:noFill/>
              </a:ln>
              <a:solidFill>
                <a:schemeClr val="tx1"/>
              </a:solidFill>
              <a:effectLst/>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600" b="1" i="0" u="none" strike="noStrike" cap="none" normalizeH="0" baseline="0" dirty="0">
                <a:ln>
                  <a:noFill/>
                </a:ln>
                <a:solidFill>
                  <a:schemeClr val="tx1"/>
                </a:solidFill>
                <a:effectLst/>
              </a:rPr>
              <a:t>Market Risk Exposure</a:t>
            </a:r>
            <a:r>
              <a:rPr kumimoji="0" lang="en-US" altLang="en-US" sz="1600" b="0" i="0" u="none" strike="noStrike" cap="none" normalizeH="0" baseline="0" dirty="0">
                <a:ln>
                  <a:noFill/>
                </a:ln>
                <a:solidFill>
                  <a:schemeClr val="tx1"/>
                </a:solidFill>
                <a:effectLst/>
              </a:rPr>
              <a:t>: FX sensitivity increased in emerging markets like Brazil, indicating the need for stronger hedging or capital buffers.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2" name="Rectangle 2">
            <a:extLst>
              <a:ext uri="{FF2B5EF4-FFF2-40B4-BE49-F238E27FC236}">
                <a16:creationId xmlns:a16="http://schemas.microsoft.com/office/drawing/2014/main" id="{DA89D844-02FC-B460-4227-28579BA12901}"/>
              </a:ext>
            </a:extLst>
          </p:cNvPr>
          <p:cNvSpPr>
            <a:spLocks noChangeArrowheads="1"/>
          </p:cNvSpPr>
          <p:nvPr/>
        </p:nvSpPr>
        <p:spPr bwMode="auto">
          <a:xfrm>
            <a:off x="0" y="457200"/>
            <a:ext cx="12192000" cy="15875"/>
          </a:xfrm>
          <a:prstGeom prst="rect">
            <a:avLst/>
          </a:prstGeom>
          <a:solidFill>
            <a:srgbClr val="000000"/>
          </a:solidFill>
          <a:ln w="9525">
            <a:solidFill>
              <a:schemeClr val="tx1"/>
            </a:solidFill>
            <a:prstDash val="solid"/>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Tree>
    <p:extLst>
      <p:ext uri="{BB962C8B-B14F-4D97-AF65-F5344CB8AC3E}">
        <p14:creationId xmlns:p14="http://schemas.microsoft.com/office/powerpoint/2010/main" val="407210172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1E579A-B3A0-86D9-EA01-7D1EE4E897E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9ADE2F4-2E1D-8082-FA69-4E8303E19A4D}"/>
              </a:ext>
            </a:extLst>
          </p:cNvPr>
          <p:cNvSpPr>
            <a:spLocks noGrp="1"/>
          </p:cNvSpPr>
          <p:nvPr>
            <p:ph type="title"/>
          </p:nvPr>
        </p:nvSpPr>
        <p:spPr>
          <a:xfrm>
            <a:off x="872836" y="136600"/>
            <a:ext cx="7843837" cy="641195"/>
          </a:xfrm>
        </p:spPr>
        <p:txBody>
          <a:bodyPr/>
          <a:lstStyle/>
          <a:p>
            <a:r>
              <a:rPr lang="en-US" altLang="en-US" sz="2000" b="0" dirty="0">
                <a:latin typeface="+mn-lt"/>
              </a:rPr>
              <a:t>Conclusion &amp; Recommendations</a:t>
            </a:r>
            <a:endParaRPr lang="en-US" dirty="0"/>
          </a:p>
        </p:txBody>
      </p:sp>
      <p:sp>
        <p:nvSpPr>
          <p:cNvPr id="2" name="Slide Number Placeholder 1">
            <a:extLst>
              <a:ext uri="{FF2B5EF4-FFF2-40B4-BE49-F238E27FC236}">
                <a16:creationId xmlns:a16="http://schemas.microsoft.com/office/drawing/2014/main" id="{7715D9A3-F370-A1FA-EE2D-FB3D7B5D45ED}"/>
              </a:ext>
            </a:extLst>
          </p:cNvPr>
          <p:cNvSpPr>
            <a:spLocks noGrp="1"/>
          </p:cNvSpPr>
          <p:nvPr>
            <p:ph type="sldNum" sz="quarter" idx="10"/>
          </p:nvPr>
        </p:nvSpPr>
        <p:spPr>
          <a:xfrm>
            <a:off x="10438475" y="457199"/>
            <a:ext cx="987552" cy="471489"/>
          </a:xfrm>
        </p:spPr>
        <p:txBody>
          <a:bodyPr/>
          <a:lstStyle/>
          <a:p>
            <a:fld id="{48F63A3B-78C7-47BE-AE5E-E10140E04643}" type="slidenum">
              <a:rPr lang="en-US" smtClean="0"/>
              <a:pPr/>
              <a:t>44</a:t>
            </a:fld>
            <a:endParaRPr lang="en-US" dirty="0"/>
          </a:p>
        </p:txBody>
      </p:sp>
      <p:pic>
        <p:nvPicPr>
          <p:cNvPr id="9" name="Picture Placeholder 8">
            <a:extLst>
              <a:ext uri="{FF2B5EF4-FFF2-40B4-BE49-F238E27FC236}">
                <a16:creationId xmlns:a16="http://schemas.microsoft.com/office/drawing/2014/main" id="{CB38B6EA-7DEE-913F-EFB0-2B2B080B9993}"/>
              </a:ext>
            </a:extLst>
          </p:cNvPr>
          <p:cNvPicPr>
            <a:picLocks noGrp="1" noChangeAspect="1"/>
          </p:cNvPicPr>
          <p:nvPr>
            <p:ph type="pic" sz="quarter" idx="14"/>
          </p:nvPr>
        </p:nvPicPr>
        <p:blipFill>
          <a:blip r:embed="rId3"/>
          <a:srcRect l="2743" r="2743"/>
          <a:stretch>
            <a:fillRect/>
          </a:stretch>
        </p:blipFill>
        <p:spPr/>
      </p:pic>
      <p:sp>
        <p:nvSpPr>
          <p:cNvPr id="11" name="Rectangle 1">
            <a:extLst>
              <a:ext uri="{FF2B5EF4-FFF2-40B4-BE49-F238E27FC236}">
                <a16:creationId xmlns:a16="http://schemas.microsoft.com/office/drawing/2014/main" id="{664CA560-06FD-A3C8-E2BC-12EF9138D1C5}"/>
              </a:ext>
            </a:extLst>
          </p:cNvPr>
          <p:cNvSpPr>
            <a:spLocks noChangeArrowheads="1"/>
          </p:cNvSpPr>
          <p:nvPr/>
        </p:nvSpPr>
        <p:spPr bwMode="auto">
          <a:xfrm>
            <a:off x="508000" y="1721810"/>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2" name="Rectangle 2">
            <a:extLst>
              <a:ext uri="{FF2B5EF4-FFF2-40B4-BE49-F238E27FC236}">
                <a16:creationId xmlns:a16="http://schemas.microsoft.com/office/drawing/2014/main" id="{594C2654-C411-803C-E83C-6A423AF5C550}"/>
              </a:ext>
            </a:extLst>
          </p:cNvPr>
          <p:cNvSpPr>
            <a:spLocks noChangeArrowheads="1"/>
          </p:cNvSpPr>
          <p:nvPr/>
        </p:nvSpPr>
        <p:spPr bwMode="auto">
          <a:xfrm>
            <a:off x="0" y="457200"/>
            <a:ext cx="12192000" cy="15875"/>
          </a:xfrm>
          <a:prstGeom prst="rect">
            <a:avLst/>
          </a:prstGeom>
          <a:solidFill>
            <a:srgbClr val="000000"/>
          </a:solidFill>
          <a:ln w="9525">
            <a:solidFill>
              <a:schemeClr val="tx1"/>
            </a:solidFill>
            <a:prstDash val="solid"/>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13" name="Rectangle 3">
            <a:extLst>
              <a:ext uri="{FF2B5EF4-FFF2-40B4-BE49-F238E27FC236}">
                <a16:creationId xmlns:a16="http://schemas.microsoft.com/office/drawing/2014/main" id="{CEF64128-70E2-BC83-08E3-C942B9D2235E}"/>
              </a:ext>
            </a:extLst>
          </p:cNvPr>
          <p:cNvSpPr>
            <a:spLocks noChangeArrowheads="1"/>
          </p:cNvSpPr>
          <p:nvPr/>
        </p:nvSpPr>
        <p:spPr bwMode="auto">
          <a:xfrm>
            <a:off x="47501" y="1298020"/>
            <a:ext cx="8989454" cy="38164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chemeClr val="tx1"/>
                </a:solidFill>
                <a:effectLst/>
                <a:latin typeface="Arial" panose="020B0604020202020204" pitchFamily="34" charset="0"/>
              </a:rPr>
              <a:t> </a:t>
            </a:r>
            <a:r>
              <a:rPr kumimoji="0" lang="en-US" altLang="en-US" sz="1600" i="0" u="none" strike="noStrike" cap="none" normalizeH="0" baseline="0" dirty="0">
                <a:ln>
                  <a:noFill/>
                </a:ln>
                <a:solidFill>
                  <a:schemeClr val="tx1"/>
                </a:solidFill>
                <a:effectLst/>
              </a:rPr>
              <a:t>Recommendations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i="0" u="none" strike="noStrike" cap="none" normalizeH="0" baseline="0" dirty="0">
              <a:ln>
                <a:noFill/>
              </a:ln>
              <a:solidFill>
                <a:schemeClr val="tx1"/>
              </a:solidFill>
              <a:effectLst/>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600" i="0" u="none" strike="noStrike" cap="none" normalizeH="0" baseline="0" dirty="0">
                <a:ln>
                  <a:noFill/>
                </a:ln>
                <a:solidFill>
                  <a:schemeClr val="tx1"/>
                </a:solidFill>
                <a:effectLst/>
              </a:rPr>
              <a:t>Regulatory Focus:</a:t>
            </a:r>
            <a:br>
              <a:rPr kumimoji="0" lang="en-US" altLang="en-US" sz="1600" i="0" u="none" strike="noStrike" cap="none" normalizeH="0" baseline="0" dirty="0">
                <a:ln>
                  <a:noFill/>
                </a:ln>
                <a:solidFill>
                  <a:schemeClr val="tx1"/>
                </a:solidFill>
                <a:effectLst/>
              </a:rPr>
            </a:br>
            <a:r>
              <a:rPr kumimoji="0" lang="en-US" altLang="en-US" sz="1600" i="0" u="none" strike="noStrike" cap="none" normalizeH="0" baseline="0" dirty="0">
                <a:ln>
                  <a:noFill/>
                </a:ln>
                <a:solidFill>
                  <a:schemeClr val="tx1"/>
                </a:solidFill>
                <a:effectLst/>
              </a:rPr>
              <a:t>Emerging economies should prioritize improving capital buffers and provisioning strategies to withstand credit stress.</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600" i="0" u="none" strike="noStrike" cap="none" normalizeH="0" baseline="0" dirty="0">
              <a:ln>
                <a:noFill/>
              </a:ln>
              <a:solidFill>
                <a:schemeClr val="tx1"/>
              </a:solidFill>
              <a:effectLst/>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600" i="0" u="none" strike="noStrike" cap="none" normalizeH="0" baseline="0" dirty="0">
                <a:ln>
                  <a:noFill/>
                </a:ln>
                <a:solidFill>
                  <a:schemeClr val="tx1"/>
                </a:solidFill>
                <a:effectLst/>
              </a:rPr>
              <a:t>Stress Testing &amp; Forecasting:</a:t>
            </a:r>
            <a:br>
              <a:rPr kumimoji="0" lang="en-US" altLang="en-US" sz="1600" i="0" u="none" strike="noStrike" cap="none" normalizeH="0" baseline="0" dirty="0">
                <a:ln>
                  <a:noFill/>
                </a:ln>
                <a:solidFill>
                  <a:schemeClr val="tx1"/>
                </a:solidFill>
                <a:effectLst/>
              </a:rPr>
            </a:br>
            <a:r>
              <a:rPr kumimoji="0" lang="en-US" altLang="en-US" sz="1600" i="0" u="none" strike="noStrike" cap="none" normalizeH="0" baseline="0" dirty="0">
                <a:ln>
                  <a:noFill/>
                </a:ln>
                <a:solidFill>
                  <a:schemeClr val="tx1"/>
                </a:solidFill>
                <a:effectLst/>
              </a:rPr>
              <a:t>Institutions should adopt regular scenario-based stress testing using FSI metrics to identify vulnerabilities early.</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600" i="0" u="none" strike="noStrike" cap="none" normalizeH="0" baseline="0" dirty="0">
              <a:ln>
                <a:noFill/>
              </a:ln>
              <a:solidFill>
                <a:schemeClr val="tx1"/>
              </a:solidFill>
              <a:effectLst/>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600" i="0" u="none" strike="noStrike" cap="none" normalizeH="0" baseline="0" dirty="0">
                <a:ln>
                  <a:noFill/>
                </a:ln>
                <a:solidFill>
                  <a:schemeClr val="tx1"/>
                </a:solidFill>
                <a:effectLst/>
              </a:rPr>
              <a:t>Data Transparency:</a:t>
            </a:r>
            <a:br>
              <a:rPr kumimoji="0" lang="en-US" altLang="en-US" sz="1600" i="0" u="none" strike="noStrike" cap="none" normalizeH="0" baseline="0" dirty="0">
                <a:ln>
                  <a:noFill/>
                </a:ln>
                <a:solidFill>
                  <a:schemeClr val="tx1"/>
                </a:solidFill>
                <a:effectLst/>
              </a:rPr>
            </a:br>
            <a:r>
              <a:rPr kumimoji="0" lang="en-US" altLang="en-US" sz="1600" i="0" u="none" strike="noStrike" cap="none" normalizeH="0" baseline="0" dirty="0">
                <a:ln>
                  <a:noFill/>
                </a:ln>
                <a:solidFill>
                  <a:schemeClr val="tx1"/>
                </a:solidFill>
                <a:effectLst/>
              </a:rPr>
              <a:t>Encourage broader and more timely reporting of FSIs</a:t>
            </a:r>
            <a:r>
              <a:rPr lang="en-US" altLang="en-US" sz="1600" dirty="0"/>
              <a:t>, </a:t>
            </a:r>
            <a:r>
              <a:rPr kumimoji="0" lang="en-US" altLang="en-US" sz="1600" i="0" u="none" strike="noStrike" cap="none" normalizeH="0" baseline="0" dirty="0">
                <a:ln>
                  <a:noFill/>
                </a:ln>
                <a:solidFill>
                  <a:schemeClr val="tx1"/>
                </a:solidFill>
                <a:effectLst/>
              </a:rPr>
              <a:t>especially for liquidity and FX exposure  to support cross-border comparisons.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60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09664280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8D62608-F5E4-7EC0-5EF0-4F988DDDEC5B}"/>
              </a:ext>
            </a:extLst>
          </p:cNvPr>
          <p:cNvSpPr>
            <a:spLocks noGrp="1"/>
          </p:cNvSpPr>
          <p:nvPr>
            <p:ph type="title"/>
          </p:nvPr>
        </p:nvSpPr>
        <p:spPr>
          <a:xfrm>
            <a:off x="1877135" y="297251"/>
            <a:ext cx="9875463" cy="999746"/>
          </a:xfrm>
        </p:spPr>
        <p:txBody>
          <a:bodyPr/>
          <a:lstStyle/>
          <a:p>
            <a:r>
              <a:rPr lang="en-US" sz="2000" b="0" dirty="0">
                <a:latin typeface="+mn-lt"/>
              </a:rPr>
              <a:t>Final tips &amp; takeaways</a:t>
            </a:r>
          </a:p>
        </p:txBody>
      </p:sp>
      <p:sp>
        <p:nvSpPr>
          <p:cNvPr id="2" name="Slide Number Placeholder 1">
            <a:extLst>
              <a:ext uri="{FF2B5EF4-FFF2-40B4-BE49-F238E27FC236}">
                <a16:creationId xmlns:a16="http://schemas.microsoft.com/office/drawing/2014/main" id="{1DCFAD14-1AAA-8CDA-A49B-523FD6C66F35}"/>
              </a:ext>
            </a:extLst>
          </p:cNvPr>
          <p:cNvSpPr>
            <a:spLocks noGrp="1"/>
          </p:cNvSpPr>
          <p:nvPr>
            <p:ph type="sldNum" sz="quarter" idx="10"/>
          </p:nvPr>
        </p:nvSpPr>
        <p:spPr>
          <a:xfrm>
            <a:off x="10438475" y="457199"/>
            <a:ext cx="987552" cy="471489"/>
          </a:xfrm>
        </p:spPr>
        <p:txBody>
          <a:bodyPr/>
          <a:lstStyle/>
          <a:p>
            <a:fld id="{48F63A3B-78C7-47BE-AE5E-E10140E04643}" type="slidenum">
              <a:rPr lang="en-US" smtClean="0"/>
              <a:pPr/>
              <a:t>45</a:t>
            </a:fld>
            <a:endParaRPr lang="en-US" dirty="0"/>
          </a:p>
        </p:txBody>
      </p:sp>
      <p:sp>
        <p:nvSpPr>
          <p:cNvPr id="5" name="Rectangle 1">
            <a:extLst>
              <a:ext uri="{FF2B5EF4-FFF2-40B4-BE49-F238E27FC236}">
                <a16:creationId xmlns:a16="http://schemas.microsoft.com/office/drawing/2014/main" id="{14044129-60BE-6173-E6E9-AEB8541C5C54}"/>
              </a:ext>
            </a:extLst>
          </p:cNvPr>
          <p:cNvSpPr>
            <a:spLocks noChangeArrowheads="1"/>
          </p:cNvSpPr>
          <p:nvPr/>
        </p:nvSpPr>
        <p:spPr bwMode="auto">
          <a:xfrm>
            <a:off x="472143" y="1809372"/>
            <a:ext cx="11421034"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i="0" u="none" strike="noStrike" cap="none" normalizeH="0" baseline="0" dirty="0">
                <a:ln>
                  <a:noFill/>
                </a:ln>
                <a:solidFill>
                  <a:schemeClr val="tx1"/>
                </a:solidFill>
                <a:effectLst/>
              </a:rPr>
              <a:t>Regulatory indicators are more than just numbers</a:t>
            </a:r>
            <a:r>
              <a:rPr lang="en-US" altLang="en-US" sz="1600" dirty="0"/>
              <a:t>.</a:t>
            </a:r>
            <a:r>
              <a:rPr kumimoji="0" lang="en-US" altLang="en-US" sz="1600" i="0" u="none" strike="noStrike" cap="none" normalizeH="0" baseline="0" dirty="0">
                <a:ln>
                  <a:noFill/>
                </a:ln>
                <a:solidFill>
                  <a:schemeClr val="tx1"/>
                </a:solidFill>
                <a:effectLst/>
              </a:rPr>
              <a:t> They are early warning signals. Understanding them isn’t just for compliance, it’s essential for building resilient financial systems.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i="0" u="none" strike="noStrike" cap="none" normalizeH="0" baseline="0" dirty="0">
                <a:ln>
                  <a:noFill/>
                </a:ln>
                <a:solidFill>
                  <a:schemeClr val="tx1"/>
                </a:solidFill>
                <a:effectLst/>
              </a:rPr>
              <a:t>Takeaway for Analysts &amp; Stakeholders:</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t>       </a:t>
            </a:r>
            <a:r>
              <a:rPr kumimoji="0" lang="en-US" altLang="en-US" sz="1600" i="0" u="none" strike="noStrike" cap="none" normalizeH="0" baseline="0" dirty="0">
                <a:ln>
                  <a:noFill/>
                </a:ln>
                <a:solidFill>
                  <a:schemeClr val="tx1"/>
                </a:solidFill>
                <a:effectLst/>
              </a:rPr>
              <a:t>Mastering the interpretation of financial soundness data enables proactive decision-making, informed risk management, and strategic foresight in today’s dynamic financial landscape.</a:t>
            </a:r>
          </a:p>
        </p:txBody>
      </p:sp>
    </p:spTree>
    <p:extLst>
      <p:ext uri="{BB962C8B-B14F-4D97-AF65-F5344CB8AC3E}">
        <p14:creationId xmlns:p14="http://schemas.microsoft.com/office/powerpoint/2010/main" val="249802160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9D22C5-0C9E-B582-A8FE-B45E70A01E7F}"/>
              </a:ext>
            </a:extLst>
          </p:cNvPr>
          <p:cNvSpPr>
            <a:spLocks noGrp="1"/>
          </p:cNvSpPr>
          <p:nvPr>
            <p:ph type="ctrTitle"/>
          </p:nvPr>
        </p:nvSpPr>
        <p:spPr>
          <a:xfrm>
            <a:off x="914401" y="849782"/>
            <a:ext cx="5715000" cy="2727709"/>
          </a:xfrm>
        </p:spPr>
        <p:txBody>
          <a:bodyPr/>
          <a:lstStyle/>
          <a:p>
            <a:r>
              <a:rPr lang="en-US" sz="2000" dirty="0">
                <a:latin typeface="+mn-lt"/>
              </a:rPr>
              <a:t>Thank you</a:t>
            </a:r>
          </a:p>
        </p:txBody>
      </p:sp>
      <p:sp>
        <p:nvSpPr>
          <p:cNvPr id="3" name="Subtitle 2">
            <a:extLst>
              <a:ext uri="{FF2B5EF4-FFF2-40B4-BE49-F238E27FC236}">
                <a16:creationId xmlns:a16="http://schemas.microsoft.com/office/drawing/2014/main" id="{D8B5CEF2-E667-BBB5-2EA6-C06F93B6DE12}"/>
              </a:ext>
            </a:extLst>
          </p:cNvPr>
          <p:cNvSpPr>
            <a:spLocks noGrp="1"/>
          </p:cNvSpPr>
          <p:nvPr>
            <p:ph type="subTitle" idx="1"/>
          </p:nvPr>
        </p:nvSpPr>
        <p:spPr>
          <a:xfrm>
            <a:off x="914401" y="3813606"/>
            <a:ext cx="5715000" cy="2234642"/>
          </a:xfrm>
        </p:spPr>
        <p:txBody>
          <a:bodyPr/>
          <a:lstStyle/>
          <a:p>
            <a:r>
              <a:rPr lang="en-US" sz="1800" dirty="0"/>
              <a:t>Amal S</a:t>
            </a:r>
          </a:p>
          <a:p>
            <a:r>
              <a:rPr lang="en-US" sz="1800" dirty="0"/>
              <a:t>+91 8792012304</a:t>
            </a:r>
          </a:p>
          <a:p>
            <a:r>
              <a:rPr lang="en-US" sz="1800" dirty="0"/>
              <a:t>amal17ek@gmail.com </a:t>
            </a:r>
          </a:p>
          <a:p>
            <a:endParaRPr lang="en-US" dirty="0"/>
          </a:p>
        </p:txBody>
      </p:sp>
    </p:spTree>
    <p:extLst>
      <p:ext uri="{BB962C8B-B14F-4D97-AF65-F5344CB8AC3E}">
        <p14:creationId xmlns:p14="http://schemas.microsoft.com/office/powerpoint/2010/main" val="19731730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70AEC4F-E711-8552-9C34-82C1514A1E37}"/>
              </a:ext>
            </a:extLst>
          </p:cNvPr>
          <p:cNvSpPr>
            <a:spLocks noGrp="1"/>
          </p:cNvSpPr>
          <p:nvPr>
            <p:ph type="sldNum" sz="quarter" idx="10"/>
          </p:nvPr>
        </p:nvSpPr>
        <p:spPr>
          <a:xfrm>
            <a:off x="10438475" y="457199"/>
            <a:ext cx="987552" cy="471489"/>
          </a:xfrm>
        </p:spPr>
        <p:txBody>
          <a:bodyPr/>
          <a:lstStyle/>
          <a:p>
            <a:fld id="{48F63A3B-78C7-47BE-AE5E-E10140E04643}" type="slidenum">
              <a:rPr lang="en-US" smtClean="0"/>
              <a:pPr/>
              <a:t>5</a:t>
            </a:fld>
            <a:endParaRPr lang="en-US" dirty="0"/>
          </a:p>
        </p:txBody>
      </p:sp>
      <p:sp>
        <p:nvSpPr>
          <p:cNvPr id="6" name="Title 5">
            <a:extLst>
              <a:ext uri="{FF2B5EF4-FFF2-40B4-BE49-F238E27FC236}">
                <a16:creationId xmlns:a16="http://schemas.microsoft.com/office/drawing/2014/main" id="{B20CDF11-4CF2-02A1-1C33-73B9F78B7DA4}"/>
              </a:ext>
            </a:extLst>
          </p:cNvPr>
          <p:cNvSpPr>
            <a:spLocks noGrp="1"/>
          </p:cNvSpPr>
          <p:nvPr>
            <p:ph type="title"/>
          </p:nvPr>
        </p:nvSpPr>
        <p:spPr/>
        <p:txBody>
          <a:bodyPr/>
          <a:lstStyle/>
          <a:p>
            <a:r>
              <a:rPr lang="en-IN" b="0" dirty="0">
                <a:latin typeface="+mn-lt"/>
              </a:rPr>
              <a:t>Country-wise Analysis (Graphs + Insights)</a:t>
            </a:r>
            <a:br>
              <a:rPr lang="en-IN" b="0" dirty="0"/>
            </a:br>
            <a:endParaRPr lang="en-IN" dirty="0"/>
          </a:p>
        </p:txBody>
      </p:sp>
    </p:spTree>
    <p:extLst>
      <p:ext uri="{BB962C8B-B14F-4D97-AF65-F5344CB8AC3E}">
        <p14:creationId xmlns:p14="http://schemas.microsoft.com/office/powerpoint/2010/main" val="11317180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543EFC-7AF5-40BB-EE78-81790A87D1D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F03BD4F-AC39-AC36-C96C-B6BD53C98079}"/>
              </a:ext>
            </a:extLst>
          </p:cNvPr>
          <p:cNvSpPr>
            <a:spLocks noGrp="1"/>
          </p:cNvSpPr>
          <p:nvPr>
            <p:ph type="title"/>
          </p:nvPr>
        </p:nvSpPr>
        <p:spPr>
          <a:xfrm>
            <a:off x="3460565" y="1057274"/>
            <a:ext cx="7965461" cy="994164"/>
          </a:xfrm>
        </p:spPr>
        <p:txBody>
          <a:bodyPr/>
          <a:lstStyle/>
          <a:p>
            <a:r>
              <a:rPr lang="en-US" dirty="0"/>
              <a:t>E</a:t>
            </a:r>
            <a:r>
              <a:rPr lang="en-IN" b="0" dirty="0"/>
              <a:t> Country-wise Analysis (Graphs + Insights)</a:t>
            </a:r>
            <a:br>
              <a:rPr lang="en-IN" b="0" dirty="0"/>
            </a:br>
            <a:br>
              <a:rPr lang="en-IN" b="0" dirty="0"/>
            </a:br>
            <a:br>
              <a:rPr lang="en-IN" b="0" dirty="0"/>
            </a:br>
            <a:br>
              <a:rPr lang="en-IN" dirty="0"/>
            </a:br>
            <a:r>
              <a:rPr lang="en-IN" b="0" dirty="0"/>
              <a:t>Country-wise Analysis (Graphs + Insights)</a:t>
            </a:r>
            <a:br>
              <a:rPr lang="en-IN" b="0" dirty="0"/>
            </a:br>
            <a:br>
              <a:rPr lang="en-IN" b="0" dirty="0"/>
            </a:br>
            <a:br>
              <a:rPr lang="en-IN" b="0" dirty="0"/>
            </a:br>
            <a:br>
              <a:rPr lang="en-IN" dirty="0"/>
            </a:br>
            <a:r>
              <a:rPr lang="en-IN" b="0" dirty="0"/>
              <a:t>Country-wise Analysis (Graphs + Insights)</a:t>
            </a:r>
            <a:br>
              <a:rPr lang="en-IN" b="0" dirty="0"/>
            </a:br>
            <a:br>
              <a:rPr lang="en-IN" b="0" dirty="0"/>
            </a:br>
            <a:br>
              <a:rPr lang="en-IN" b="0" dirty="0"/>
            </a:br>
            <a:r>
              <a:rPr lang="en-IN" b="0" dirty="0"/>
              <a:t>Country-wise Analysis (Graphs + Insights)</a:t>
            </a:r>
            <a:br>
              <a:rPr lang="en-IN" b="0" dirty="0"/>
            </a:br>
            <a:br>
              <a:rPr lang="en-IN" b="0" dirty="0"/>
            </a:br>
            <a:br>
              <a:rPr lang="en-IN" b="0" dirty="0"/>
            </a:br>
            <a:br>
              <a:rPr lang="en-IN" dirty="0"/>
            </a:br>
            <a:br>
              <a:rPr lang="en-IN" dirty="0"/>
            </a:br>
            <a:endParaRPr lang="en-US" dirty="0"/>
          </a:p>
        </p:txBody>
      </p:sp>
      <p:sp>
        <p:nvSpPr>
          <p:cNvPr id="23" name="Slide Number Placeholder 22">
            <a:extLst>
              <a:ext uri="{FF2B5EF4-FFF2-40B4-BE49-F238E27FC236}">
                <a16:creationId xmlns:a16="http://schemas.microsoft.com/office/drawing/2014/main" id="{5E25E4EE-5EE5-C55E-A4D2-FF9A4562ADE2}"/>
              </a:ext>
            </a:extLst>
          </p:cNvPr>
          <p:cNvSpPr>
            <a:spLocks noGrp="1"/>
          </p:cNvSpPr>
          <p:nvPr>
            <p:ph type="sldNum" sz="quarter" idx="10"/>
          </p:nvPr>
        </p:nvSpPr>
        <p:spPr>
          <a:xfrm>
            <a:off x="10358437" y="457199"/>
            <a:ext cx="1067589" cy="471489"/>
          </a:xfrm>
        </p:spPr>
        <p:txBody>
          <a:bodyPr/>
          <a:lstStyle/>
          <a:p>
            <a:fld id="{48F63A3B-78C7-47BE-AE5E-E10140E04643}" type="slidenum">
              <a:rPr lang="en-US" smtClean="0"/>
              <a:pPr/>
              <a:t>6</a:t>
            </a:fld>
            <a:endParaRPr lang="en-US" dirty="0"/>
          </a:p>
        </p:txBody>
      </p:sp>
      <p:sp>
        <p:nvSpPr>
          <p:cNvPr id="4" name="TextBox 3">
            <a:extLst>
              <a:ext uri="{FF2B5EF4-FFF2-40B4-BE49-F238E27FC236}">
                <a16:creationId xmlns:a16="http://schemas.microsoft.com/office/drawing/2014/main" id="{3A9B8DCA-AE20-ACA1-ACD5-74D7F51C0E08}"/>
              </a:ext>
            </a:extLst>
          </p:cNvPr>
          <p:cNvSpPr txBox="1"/>
          <p:nvPr/>
        </p:nvSpPr>
        <p:spPr>
          <a:xfrm>
            <a:off x="3774989" y="1229497"/>
            <a:ext cx="5314275" cy="1877437"/>
          </a:xfrm>
          <a:prstGeom prst="rect">
            <a:avLst/>
          </a:prstGeom>
          <a:noFill/>
        </p:spPr>
        <p:txBody>
          <a:bodyPr wrap="none" rtlCol="0">
            <a:spAutoFit/>
          </a:bodyPr>
          <a:lstStyle/>
          <a:p>
            <a:r>
              <a:rPr lang="en-IN" sz="3600" dirty="0">
                <a:solidFill>
                  <a:srgbClr val="202C8F"/>
                </a:solidFill>
              </a:rPr>
              <a:t>                  </a:t>
            </a:r>
          </a:p>
          <a:p>
            <a:endParaRPr lang="en-IN" sz="3600" dirty="0">
              <a:solidFill>
                <a:srgbClr val="202C8F"/>
              </a:solidFill>
            </a:endParaRPr>
          </a:p>
          <a:p>
            <a:r>
              <a:rPr lang="en-IN" sz="3600" dirty="0">
                <a:solidFill>
                  <a:srgbClr val="202C8F"/>
                </a:solidFill>
              </a:rPr>
              <a:t>                          </a:t>
            </a:r>
            <a:r>
              <a:rPr lang="en-IN" sz="4400" dirty="0">
                <a:solidFill>
                  <a:srgbClr val="202C8F"/>
                </a:solidFill>
              </a:rPr>
              <a:t>BRAZIL</a:t>
            </a:r>
          </a:p>
        </p:txBody>
      </p:sp>
      <p:pic>
        <p:nvPicPr>
          <p:cNvPr id="5" name="Picture 4">
            <a:extLst>
              <a:ext uri="{FF2B5EF4-FFF2-40B4-BE49-F238E27FC236}">
                <a16:creationId xmlns:a16="http://schemas.microsoft.com/office/drawing/2014/main" id="{C5CE8E08-7268-F64D-0158-405933F7456F}"/>
              </a:ext>
            </a:extLst>
          </p:cNvPr>
          <p:cNvPicPr>
            <a:picLocks noChangeAspect="1"/>
          </p:cNvPicPr>
          <p:nvPr/>
        </p:nvPicPr>
        <p:blipFill>
          <a:blip r:embed="rId3"/>
          <a:stretch>
            <a:fillRect/>
          </a:stretch>
        </p:blipFill>
        <p:spPr>
          <a:xfrm>
            <a:off x="8464" y="0"/>
            <a:ext cx="5243158" cy="6858000"/>
          </a:xfrm>
          <a:prstGeom prst="rect">
            <a:avLst/>
          </a:prstGeom>
        </p:spPr>
      </p:pic>
    </p:spTree>
    <p:extLst>
      <p:ext uri="{BB962C8B-B14F-4D97-AF65-F5344CB8AC3E}">
        <p14:creationId xmlns:p14="http://schemas.microsoft.com/office/powerpoint/2010/main" val="3466290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5"/>
                                        </p:tgtEl>
                                      </p:cBhvr>
                                    </p:animEffect>
                                    <p:animScale>
                                      <p:cBhvr>
                                        <p:cTn id="7"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913EEC9-16E3-6C86-97D0-A7EC7EA09CDA}"/>
              </a:ext>
            </a:extLst>
          </p:cNvPr>
          <p:cNvSpPr>
            <a:spLocks noGrp="1"/>
          </p:cNvSpPr>
          <p:nvPr>
            <p:ph type="sldNum" sz="quarter" idx="10"/>
          </p:nvPr>
        </p:nvSpPr>
        <p:spPr>
          <a:xfrm>
            <a:off x="10358437" y="457199"/>
            <a:ext cx="1067589" cy="471489"/>
          </a:xfrm>
        </p:spPr>
        <p:txBody>
          <a:bodyPr/>
          <a:lstStyle/>
          <a:p>
            <a:fld id="{48F63A3B-78C7-47BE-AE5E-E10140E04643}" type="slidenum">
              <a:rPr lang="en-US" smtClean="0"/>
              <a:pPr/>
              <a:t>7</a:t>
            </a:fld>
            <a:endParaRPr lang="en-US" dirty="0"/>
          </a:p>
        </p:txBody>
      </p:sp>
      <p:sp>
        <p:nvSpPr>
          <p:cNvPr id="9" name="Title 8">
            <a:extLst>
              <a:ext uri="{FF2B5EF4-FFF2-40B4-BE49-F238E27FC236}">
                <a16:creationId xmlns:a16="http://schemas.microsoft.com/office/drawing/2014/main" id="{E398BDEF-19FB-3473-4483-20111972E1D6}"/>
              </a:ext>
            </a:extLst>
          </p:cNvPr>
          <p:cNvSpPr>
            <a:spLocks noGrp="1"/>
          </p:cNvSpPr>
          <p:nvPr>
            <p:ph type="title"/>
          </p:nvPr>
        </p:nvSpPr>
        <p:spPr>
          <a:xfrm>
            <a:off x="1546589" y="600964"/>
            <a:ext cx="9879437" cy="441625"/>
          </a:xfrm>
        </p:spPr>
        <p:txBody>
          <a:bodyPr/>
          <a:lstStyle/>
          <a:p>
            <a:r>
              <a:rPr lang="en-IN" sz="2400" dirty="0"/>
              <a:t>  </a:t>
            </a:r>
            <a:br>
              <a:rPr lang="en-IN" sz="2400" dirty="0"/>
            </a:br>
            <a:br>
              <a:rPr lang="en-IN" sz="2400" dirty="0"/>
            </a:br>
            <a:br>
              <a:rPr lang="en-IN" sz="2400" dirty="0"/>
            </a:br>
            <a:br>
              <a:rPr lang="en-IN" sz="2400" dirty="0"/>
            </a:br>
            <a:r>
              <a:rPr lang="en-IN" sz="2400" dirty="0"/>
              <a:t>  </a:t>
            </a:r>
            <a:r>
              <a:rPr lang="en-IN" sz="2000" b="0" dirty="0">
                <a:latin typeface="+mn-lt"/>
              </a:rPr>
              <a:t>Brazil – </a:t>
            </a:r>
            <a:r>
              <a:rPr lang="en-US" sz="2000" b="0" dirty="0">
                <a:latin typeface="+mn-lt"/>
              </a:rPr>
              <a:t>Non-performing Loans to Total Gross  Loans (%)</a:t>
            </a:r>
            <a:br>
              <a:rPr lang="en-US" sz="2000" b="0" dirty="0">
                <a:latin typeface="+mn-lt"/>
              </a:rPr>
            </a:br>
            <a:r>
              <a:rPr lang="en-US" sz="2000" b="0" dirty="0">
                <a:latin typeface="+mn-lt"/>
              </a:rPr>
              <a:t>                                       </a:t>
            </a:r>
            <a:r>
              <a:rPr lang="en-IN" sz="2000" b="0" dirty="0">
                <a:latin typeface="+mn-lt"/>
              </a:rPr>
              <a:t> (2007–2024)</a:t>
            </a:r>
            <a:br>
              <a:rPr lang="en-IN" sz="2000" b="0" dirty="0">
                <a:latin typeface="+mn-lt"/>
              </a:rPr>
            </a:br>
            <a:endParaRPr lang="en-IN" sz="2000" b="0" dirty="0">
              <a:latin typeface="+mn-lt"/>
            </a:endParaRPr>
          </a:p>
        </p:txBody>
      </p:sp>
      <p:pic>
        <p:nvPicPr>
          <p:cNvPr id="13" name="Picture 12">
            <a:extLst>
              <a:ext uri="{FF2B5EF4-FFF2-40B4-BE49-F238E27FC236}">
                <a16:creationId xmlns:a16="http://schemas.microsoft.com/office/drawing/2014/main" id="{CD4A2FE6-4EDC-EE94-5A9F-FE235A3A34E5}"/>
              </a:ext>
            </a:extLst>
          </p:cNvPr>
          <p:cNvPicPr>
            <a:picLocks noChangeAspect="1"/>
          </p:cNvPicPr>
          <p:nvPr/>
        </p:nvPicPr>
        <p:blipFill>
          <a:blip r:embed="rId3"/>
          <a:stretch>
            <a:fillRect/>
          </a:stretch>
        </p:blipFill>
        <p:spPr>
          <a:xfrm>
            <a:off x="1723769" y="821777"/>
            <a:ext cx="6660290" cy="2926678"/>
          </a:xfrm>
          <a:prstGeom prst="rect">
            <a:avLst/>
          </a:prstGeom>
        </p:spPr>
      </p:pic>
      <p:sp>
        <p:nvSpPr>
          <p:cNvPr id="14" name="TextBox 13">
            <a:extLst>
              <a:ext uri="{FF2B5EF4-FFF2-40B4-BE49-F238E27FC236}">
                <a16:creationId xmlns:a16="http://schemas.microsoft.com/office/drawing/2014/main" id="{7D10627D-C991-84DF-2009-002FE90F289D}"/>
              </a:ext>
            </a:extLst>
          </p:cNvPr>
          <p:cNvSpPr txBox="1"/>
          <p:nvPr/>
        </p:nvSpPr>
        <p:spPr>
          <a:xfrm>
            <a:off x="982362" y="3799703"/>
            <a:ext cx="10836172" cy="2800767"/>
          </a:xfrm>
          <a:prstGeom prst="rect">
            <a:avLst/>
          </a:prstGeom>
          <a:noFill/>
        </p:spPr>
        <p:txBody>
          <a:bodyPr wrap="none" rtlCol="0">
            <a:spAutoFit/>
          </a:bodyPr>
          <a:lstStyle/>
          <a:p>
            <a:r>
              <a:rPr lang="en-US" sz="1600" dirty="0"/>
              <a:t>Key Insights :</a:t>
            </a:r>
          </a:p>
          <a:p>
            <a:endParaRPr lang="en-US" sz="1600" dirty="0"/>
          </a:p>
          <a:p>
            <a:pPr marL="285750" indent="-285750">
              <a:buFont typeface="Arial" panose="020B0604020202020204" pitchFamily="34" charset="0"/>
              <a:buChar char="•"/>
            </a:pPr>
            <a:r>
              <a:rPr lang="en-US" sz="1600" dirty="0"/>
              <a:t>Volatile NPL levels between 2007 and 2011, with a peak around 2009–2010, possibly linked to global financial instability.</a:t>
            </a:r>
          </a:p>
          <a:p>
            <a:endParaRPr lang="en-US" sz="1600" dirty="0"/>
          </a:p>
          <a:p>
            <a:pPr marL="285750" indent="-285750">
              <a:buFont typeface="Arial" panose="020B0604020202020204" pitchFamily="34" charset="0"/>
              <a:buChar char="•"/>
            </a:pPr>
            <a:r>
              <a:rPr lang="en-US" sz="1600" dirty="0"/>
              <a:t>A gradual decline from 2012 to 2019, suggesting improved credit quality and stricter lending practices.</a:t>
            </a:r>
          </a:p>
          <a:p>
            <a:endParaRPr lang="en-US" sz="1600" dirty="0"/>
          </a:p>
          <a:p>
            <a:pPr marL="285750" indent="-285750">
              <a:buFont typeface="Arial" panose="020B0604020202020204" pitchFamily="34" charset="0"/>
              <a:buChar char="•"/>
            </a:pPr>
            <a:r>
              <a:rPr lang="en-US" sz="1600" dirty="0"/>
              <a:t>Sharp dip around 2020, likely due to COVID-era financial reliefs and moratoriums reducing visible defaults temporarily.</a:t>
            </a:r>
          </a:p>
          <a:p>
            <a:endParaRPr lang="en-US" sz="1600" dirty="0"/>
          </a:p>
          <a:p>
            <a:pPr marL="285750" indent="-285750">
              <a:buFont typeface="Arial" panose="020B0604020202020204" pitchFamily="34" charset="0"/>
              <a:buChar char="•"/>
            </a:pPr>
            <a:r>
              <a:rPr lang="en-US" sz="1600" dirty="0"/>
              <a:t>A post-pandemic rise until 2022, reflecting delayed recognition of stressed loans.</a:t>
            </a:r>
          </a:p>
          <a:p>
            <a:endParaRPr lang="en-US" sz="1600" dirty="0"/>
          </a:p>
          <a:p>
            <a:pPr marL="285750" indent="-285750">
              <a:buFont typeface="Arial" panose="020B0604020202020204" pitchFamily="34" charset="0"/>
              <a:buChar char="•"/>
            </a:pPr>
            <a:r>
              <a:rPr lang="en-US" sz="1600" dirty="0"/>
              <a:t>Slight stabilization post-2023, indicating potential economic recovery or better NPL management.</a:t>
            </a:r>
          </a:p>
        </p:txBody>
      </p:sp>
    </p:spTree>
    <p:extLst>
      <p:ext uri="{BB962C8B-B14F-4D97-AF65-F5344CB8AC3E}">
        <p14:creationId xmlns:p14="http://schemas.microsoft.com/office/powerpoint/2010/main" val="39699961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A0E302-673A-933E-7475-D62E39FB627E}"/>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A711B12-2BA6-56C8-1D61-05B8DD61D206}"/>
              </a:ext>
            </a:extLst>
          </p:cNvPr>
          <p:cNvSpPr>
            <a:spLocks noGrp="1"/>
          </p:cNvSpPr>
          <p:nvPr>
            <p:ph type="sldNum" sz="quarter" idx="10"/>
          </p:nvPr>
        </p:nvSpPr>
        <p:spPr>
          <a:xfrm>
            <a:off x="10358437" y="457199"/>
            <a:ext cx="1067589" cy="471489"/>
          </a:xfrm>
        </p:spPr>
        <p:txBody>
          <a:bodyPr/>
          <a:lstStyle/>
          <a:p>
            <a:fld id="{48F63A3B-78C7-47BE-AE5E-E10140E04643}" type="slidenum">
              <a:rPr lang="en-US" smtClean="0"/>
              <a:pPr/>
              <a:t>8</a:t>
            </a:fld>
            <a:endParaRPr lang="en-US" dirty="0"/>
          </a:p>
        </p:txBody>
      </p:sp>
      <p:sp>
        <p:nvSpPr>
          <p:cNvPr id="9" name="Title 8">
            <a:extLst>
              <a:ext uri="{FF2B5EF4-FFF2-40B4-BE49-F238E27FC236}">
                <a16:creationId xmlns:a16="http://schemas.microsoft.com/office/drawing/2014/main" id="{7DBB9C69-AFCB-16EB-557A-A66451304752}"/>
              </a:ext>
            </a:extLst>
          </p:cNvPr>
          <p:cNvSpPr>
            <a:spLocks noGrp="1"/>
          </p:cNvSpPr>
          <p:nvPr>
            <p:ph type="title"/>
          </p:nvPr>
        </p:nvSpPr>
        <p:spPr>
          <a:xfrm>
            <a:off x="1855508" y="87463"/>
            <a:ext cx="9879437" cy="605480"/>
          </a:xfrm>
        </p:spPr>
        <p:txBody>
          <a:bodyPr/>
          <a:lstStyle/>
          <a:p>
            <a:r>
              <a:rPr lang="en-IN" sz="1800" dirty="0"/>
              <a:t>      </a:t>
            </a:r>
            <a:r>
              <a:rPr lang="en-IN" sz="2000" b="0" dirty="0">
                <a:latin typeface="+mn-lt"/>
              </a:rPr>
              <a:t>Brazil – Return on Assets (ROA) (2005–2024)</a:t>
            </a:r>
            <a:br>
              <a:rPr lang="en-IN" sz="2000" b="0" dirty="0">
                <a:latin typeface="+mn-lt"/>
              </a:rPr>
            </a:br>
            <a:endParaRPr lang="en-IN" sz="2000" b="0" dirty="0">
              <a:latin typeface="+mn-lt"/>
            </a:endParaRPr>
          </a:p>
        </p:txBody>
      </p:sp>
      <p:pic>
        <p:nvPicPr>
          <p:cNvPr id="4" name="Picture 3">
            <a:extLst>
              <a:ext uri="{FF2B5EF4-FFF2-40B4-BE49-F238E27FC236}">
                <a16:creationId xmlns:a16="http://schemas.microsoft.com/office/drawing/2014/main" id="{EC641166-08CB-94C1-48AB-E21C7F2FA4ED}"/>
              </a:ext>
            </a:extLst>
          </p:cNvPr>
          <p:cNvPicPr>
            <a:picLocks noChangeAspect="1"/>
          </p:cNvPicPr>
          <p:nvPr/>
        </p:nvPicPr>
        <p:blipFill>
          <a:blip r:embed="rId3"/>
          <a:stretch>
            <a:fillRect/>
          </a:stretch>
        </p:blipFill>
        <p:spPr>
          <a:xfrm>
            <a:off x="3245709" y="489540"/>
            <a:ext cx="7090783" cy="2810198"/>
          </a:xfrm>
          <a:prstGeom prst="rect">
            <a:avLst/>
          </a:prstGeom>
        </p:spPr>
      </p:pic>
      <p:sp>
        <p:nvSpPr>
          <p:cNvPr id="6" name="TextBox 5">
            <a:extLst>
              <a:ext uri="{FF2B5EF4-FFF2-40B4-BE49-F238E27FC236}">
                <a16:creationId xmlns:a16="http://schemas.microsoft.com/office/drawing/2014/main" id="{4E2173D5-4A25-5963-DA43-0CE7AD8CC233}"/>
              </a:ext>
            </a:extLst>
          </p:cNvPr>
          <p:cNvSpPr txBox="1"/>
          <p:nvPr/>
        </p:nvSpPr>
        <p:spPr>
          <a:xfrm>
            <a:off x="507656" y="2860589"/>
            <a:ext cx="11176687" cy="4308872"/>
          </a:xfrm>
          <a:prstGeom prst="rect">
            <a:avLst/>
          </a:prstGeom>
          <a:noFill/>
        </p:spPr>
        <p:txBody>
          <a:bodyPr wrap="square" rtlCol="0">
            <a:spAutoFit/>
          </a:bodyPr>
          <a:lstStyle/>
          <a:p>
            <a:r>
              <a:rPr lang="en-US" sz="1600" dirty="0"/>
              <a:t>Key Insights:</a:t>
            </a:r>
          </a:p>
          <a:p>
            <a:endParaRPr lang="en-US" sz="1600" dirty="0"/>
          </a:p>
          <a:p>
            <a:pPr marL="285750" indent="-285750">
              <a:buFont typeface="Arial" panose="020B0604020202020204" pitchFamily="34" charset="0"/>
              <a:buChar char="•"/>
            </a:pPr>
            <a:r>
              <a:rPr lang="en-US" sz="1600" dirty="0"/>
              <a:t>2005–2008: ROA values remained relatively strong and stable, indicating consistent profitability.</a:t>
            </a:r>
          </a:p>
          <a:p>
            <a:endParaRPr lang="en-US" sz="1600" dirty="0"/>
          </a:p>
          <a:p>
            <a:pPr marL="285750" indent="-285750">
              <a:buFont typeface="Arial" panose="020B0604020202020204" pitchFamily="34" charset="0"/>
              <a:buChar char="•"/>
            </a:pPr>
            <a:r>
              <a:rPr lang="en-US" sz="1600" dirty="0"/>
              <a:t>2009–2011 dip: Reflects the lagging effects of the global financial crisis, possibly due to shrinking margins and higher provisioning.</a:t>
            </a:r>
          </a:p>
          <a:p>
            <a:endParaRPr lang="en-US" sz="1600" dirty="0"/>
          </a:p>
          <a:p>
            <a:pPr marL="285750" indent="-285750">
              <a:buFont typeface="Arial" panose="020B0604020202020204" pitchFamily="34" charset="0"/>
              <a:buChar char="•"/>
            </a:pPr>
            <a:r>
              <a:rPr lang="en-US" sz="1600" dirty="0"/>
              <a:t>2012–2016 stagnation: Persistent low ROA suggests a challenging profitability environment, possibly due to stricter regulations or economic slowdown.</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2017–2020 surge: A notable recovery in ROA, suggesting improved asset efficiency and stronger bank performance.</a:t>
            </a:r>
          </a:p>
          <a:p>
            <a:endParaRPr lang="en-US" sz="1600" dirty="0"/>
          </a:p>
          <a:p>
            <a:pPr marL="285750" indent="-285750">
              <a:buFont typeface="Arial" panose="020B0604020202020204" pitchFamily="34" charset="0"/>
              <a:buChar char="•"/>
            </a:pPr>
            <a:r>
              <a:rPr lang="en-US" sz="1600" dirty="0"/>
              <a:t>Sharp volatility during 2020–2022: Likely due to COVID-19 disruptions, fluctuating operational costs, and policy support.</a:t>
            </a:r>
          </a:p>
          <a:p>
            <a:endParaRPr lang="en-US" sz="1600" dirty="0"/>
          </a:p>
          <a:p>
            <a:pPr marL="285750" indent="-285750">
              <a:buFont typeface="Arial" panose="020B0604020202020204" pitchFamily="34" charset="0"/>
              <a:buChar char="•"/>
            </a:pPr>
            <a:r>
              <a:rPr lang="en-US" sz="1600" dirty="0"/>
              <a:t>2023 drop and stabilization: Indicates normalization post-pandemic and possibly more conservative lending or lower margins.</a:t>
            </a:r>
          </a:p>
          <a:p>
            <a:endParaRPr lang="en-IN" dirty="0"/>
          </a:p>
        </p:txBody>
      </p:sp>
    </p:spTree>
    <p:extLst>
      <p:ext uri="{BB962C8B-B14F-4D97-AF65-F5344CB8AC3E}">
        <p14:creationId xmlns:p14="http://schemas.microsoft.com/office/powerpoint/2010/main" val="14135802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20C3FC-F894-5DFC-32B7-0374B360B693}"/>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B44BC59-FADD-39EE-79AD-041EE278765B}"/>
              </a:ext>
            </a:extLst>
          </p:cNvPr>
          <p:cNvSpPr>
            <a:spLocks noGrp="1"/>
          </p:cNvSpPr>
          <p:nvPr>
            <p:ph type="sldNum" sz="quarter" idx="10"/>
          </p:nvPr>
        </p:nvSpPr>
        <p:spPr>
          <a:xfrm>
            <a:off x="10358437" y="457199"/>
            <a:ext cx="1067589" cy="471489"/>
          </a:xfrm>
        </p:spPr>
        <p:txBody>
          <a:bodyPr/>
          <a:lstStyle/>
          <a:p>
            <a:fld id="{48F63A3B-78C7-47BE-AE5E-E10140E04643}" type="slidenum">
              <a:rPr lang="en-US" smtClean="0"/>
              <a:pPr/>
              <a:t>9</a:t>
            </a:fld>
            <a:endParaRPr lang="en-US" dirty="0"/>
          </a:p>
        </p:txBody>
      </p:sp>
      <p:sp>
        <p:nvSpPr>
          <p:cNvPr id="9" name="Title 8">
            <a:extLst>
              <a:ext uri="{FF2B5EF4-FFF2-40B4-BE49-F238E27FC236}">
                <a16:creationId xmlns:a16="http://schemas.microsoft.com/office/drawing/2014/main" id="{6D1B5B35-952F-F404-0B23-B9E6E6E979A0}"/>
              </a:ext>
            </a:extLst>
          </p:cNvPr>
          <p:cNvSpPr>
            <a:spLocks noGrp="1"/>
          </p:cNvSpPr>
          <p:nvPr>
            <p:ph type="title"/>
          </p:nvPr>
        </p:nvSpPr>
        <p:spPr>
          <a:xfrm>
            <a:off x="1670157" y="-135925"/>
            <a:ext cx="10427108" cy="685800"/>
          </a:xfrm>
        </p:spPr>
        <p:txBody>
          <a:bodyPr/>
          <a:lstStyle/>
          <a:p>
            <a:br>
              <a:rPr lang="en-IN" sz="1800" dirty="0"/>
            </a:br>
            <a:br>
              <a:rPr lang="en-IN" sz="1800" dirty="0"/>
            </a:br>
            <a:r>
              <a:rPr lang="en-IN" sz="1800" dirty="0"/>
              <a:t>      </a:t>
            </a:r>
            <a:r>
              <a:rPr lang="en-IN" sz="2000" b="0" dirty="0">
                <a:latin typeface="+mn-lt"/>
              </a:rPr>
              <a:t>Brazil –</a:t>
            </a:r>
            <a:r>
              <a:rPr lang="en-US" sz="2000" b="0" dirty="0">
                <a:latin typeface="+mn-lt"/>
              </a:rPr>
              <a:t>Tier 1 Capital Adequacy Trend (2005–2024)</a:t>
            </a:r>
            <a:endParaRPr lang="en-IN" sz="2000" b="0" dirty="0">
              <a:latin typeface="+mn-lt"/>
            </a:endParaRPr>
          </a:p>
        </p:txBody>
      </p:sp>
      <p:pic>
        <p:nvPicPr>
          <p:cNvPr id="4" name="Picture 3">
            <a:extLst>
              <a:ext uri="{FF2B5EF4-FFF2-40B4-BE49-F238E27FC236}">
                <a16:creationId xmlns:a16="http://schemas.microsoft.com/office/drawing/2014/main" id="{FAEC9C13-864E-B95F-5EB9-922EFB39556B}"/>
              </a:ext>
            </a:extLst>
          </p:cNvPr>
          <p:cNvPicPr>
            <a:picLocks noChangeAspect="1"/>
          </p:cNvPicPr>
          <p:nvPr/>
        </p:nvPicPr>
        <p:blipFill>
          <a:blip r:embed="rId3"/>
          <a:stretch>
            <a:fillRect/>
          </a:stretch>
        </p:blipFill>
        <p:spPr>
          <a:xfrm>
            <a:off x="2225960" y="696847"/>
            <a:ext cx="8734233" cy="2536130"/>
          </a:xfrm>
          <a:prstGeom prst="rect">
            <a:avLst/>
          </a:prstGeom>
        </p:spPr>
      </p:pic>
      <p:sp>
        <p:nvSpPr>
          <p:cNvPr id="5" name="TextBox 4">
            <a:extLst>
              <a:ext uri="{FF2B5EF4-FFF2-40B4-BE49-F238E27FC236}">
                <a16:creationId xmlns:a16="http://schemas.microsoft.com/office/drawing/2014/main" id="{245DA87B-EEE1-2E9D-AB8A-972FD9D6B591}"/>
              </a:ext>
            </a:extLst>
          </p:cNvPr>
          <p:cNvSpPr txBox="1"/>
          <p:nvPr/>
        </p:nvSpPr>
        <p:spPr>
          <a:xfrm>
            <a:off x="671351" y="2854164"/>
            <a:ext cx="11189044" cy="4062651"/>
          </a:xfrm>
          <a:prstGeom prst="rect">
            <a:avLst/>
          </a:prstGeom>
          <a:noFill/>
        </p:spPr>
        <p:txBody>
          <a:bodyPr wrap="square" rtlCol="0">
            <a:spAutoFit/>
          </a:bodyPr>
          <a:lstStyle/>
          <a:p>
            <a:r>
              <a:rPr lang="en-US" sz="1600" dirty="0"/>
              <a:t>Key Insights:</a:t>
            </a:r>
          </a:p>
          <a:p>
            <a:endParaRPr lang="en-US" sz="1600" dirty="0"/>
          </a:p>
          <a:p>
            <a:pPr marL="285750" indent="-285750">
              <a:buFont typeface="Arial" panose="020B0604020202020204" pitchFamily="34" charset="0"/>
              <a:buChar char="•"/>
            </a:pPr>
            <a:r>
              <a:rPr lang="en-US" sz="1600" dirty="0"/>
              <a:t>2005–2012 Decline:</a:t>
            </a:r>
          </a:p>
          <a:p>
            <a:pPr lvl="1"/>
            <a:r>
              <a:rPr lang="en-US" sz="1600" dirty="0"/>
              <a:t>A steady decline in capital adequacy from ~14.8% to ~12%, suggesting weakened capital buffers.</a:t>
            </a:r>
          </a:p>
          <a:p>
            <a:pPr lvl="1"/>
            <a:r>
              <a:rPr lang="en-US" sz="1600" dirty="0"/>
              <a:t>Likely influenced by global financial crisis effects and tighter profitability reducing retained earnings.</a:t>
            </a:r>
          </a:p>
          <a:p>
            <a:pPr lvl="1"/>
            <a:endParaRPr lang="en-US" sz="1600" dirty="0"/>
          </a:p>
          <a:p>
            <a:pPr marL="285750" indent="-285750">
              <a:buFont typeface="Arial" panose="020B0604020202020204" pitchFamily="34" charset="0"/>
              <a:buChar char="•"/>
            </a:pPr>
            <a:r>
              <a:rPr lang="en-US" sz="1600" dirty="0"/>
              <a:t>2013–2016 Plateau:</a:t>
            </a:r>
          </a:p>
          <a:p>
            <a:pPr lvl="1"/>
            <a:r>
              <a:rPr lang="en-US" sz="1600" dirty="0"/>
              <a:t>Stabilized capital ratios indicate a slow recovery period, possibly due to conservative capital retention strategies.</a:t>
            </a:r>
          </a:p>
          <a:p>
            <a:pPr lvl="1"/>
            <a:endParaRPr lang="en-US" sz="1600" dirty="0"/>
          </a:p>
          <a:p>
            <a:pPr marL="285750" indent="-285750">
              <a:buFont typeface="Arial" panose="020B0604020202020204" pitchFamily="34" charset="0"/>
              <a:buChar char="•"/>
            </a:pPr>
            <a:r>
              <a:rPr lang="en-US" sz="1600" dirty="0"/>
              <a:t>Post-2016 Surge:</a:t>
            </a:r>
          </a:p>
          <a:p>
            <a:pPr lvl="1"/>
            <a:r>
              <a:rPr lang="en-US" sz="1600" dirty="0"/>
              <a:t>Sharp rise up to ~16% by 2019–2021 suggests regulatory tightening (Basel III) and strengthened capital requirements.</a:t>
            </a:r>
          </a:p>
          <a:p>
            <a:pPr lvl="1"/>
            <a:r>
              <a:rPr lang="en-US" sz="1600" dirty="0"/>
              <a:t>Could also reflect better earnings retention and reduction in risky assets.</a:t>
            </a:r>
          </a:p>
          <a:p>
            <a:pPr lvl="1"/>
            <a:endParaRPr lang="en-US" sz="1600" dirty="0"/>
          </a:p>
          <a:p>
            <a:pPr marL="285750" indent="-285750">
              <a:buFont typeface="Arial" panose="020B0604020202020204" pitchFamily="34" charset="0"/>
              <a:buChar char="•"/>
            </a:pPr>
            <a:r>
              <a:rPr lang="en-US" sz="1600" dirty="0"/>
              <a:t>Post-2021 Stability:</a:t>
            </a:r>
          </a:p>
          <a:p>
            <a:pPr lvl="1"/>
            <a:r>
              <a:rPr lang="en-US" sz="1600" dirty="0"/>
              <a:t>Ratios stabilized around 15.5–16%, indicating a well-capitalized banking sector, aligned with global regulatory expectations.</a:t>
            </a:r>
          </a:p>
          <a:p>
            <a:endParaRPr lang="en-IN" dirty="0"/>
          </a:p>
        </p:txBody>
      </p:sp>
    </p:spTree>
    <p:extLst>
      <p:ext uri="{BB962C8B-B14F-4D97-AF65-F5344CB8AC3E}">
        <p14:creationId xmlns:p14="http://schemas.microsoft.com/office/powerpoint/2010/main" val="816318657"/>
      </p:ext>
    </p:extLst>
  </p:cSld>
  <p:clrMapOvr>
    <a:masterClrMapping/>
  </p:clrMapOvr>
</p:sld>
</file>

<file path=ppt/theme/theme1.xml><?xml version="1.0" encoding="utf-8"?>
<a:theme xmlns:a="http://schemas.openxmlformats.org/drawingml/2006/main" name="Custom">
  <a:themeElements>
    <a:clrScheme name="Custom 13">
      <a:dk1>
        <a:srgbClr val="000000"/>
      </a:dk1>
      <a:lt1>
        <a:srgbClr val="FDFAF6"/>
      </a:lt1>
      <a:dk2>
        <a:srgbClr val="44546A"/>
      </a:dk2>
      <a:lt2>
        <a:srgbClr val="E7E6E6"/>
      </a:lt2>
      <a:accent1>
        <a:srgbClr val="F5CDCE"/>
      </a:accent1>
      <a:accent2>
        <a:srgbClr val="DE8C8C"/>
      </a:accent2>
      <a:accent3>
        <a:srgbClr val="AAC3E8"/>
      </a:accent3>
      <a:accent4>
        <a:srgbClr val="D2D592"/>
      </a:accent4>
      <a:accent5>
        <a:srgbClr val="CCBE89"/>
      </a:accent5>
      <a:accent6>
        <a:srgbClr val="1F2C8F"/>
      </a:accent6>
      <a:hlink>
        <a:srgbClr val="1F2C8F"/>
      </a:hlink>
      <a:folHlink>
        <a:srgbClr val="AAC3E9"/>
      </a:folHlink>
    </a:clrScheme>
    <a:fontScheme name="Custom 22">
      <a:majorFont>
        <a:latin typeface="Arial Black"/>
        <a:ea typeface=""/>
        <a:cs typeface=""/>
      </a:majorFont>
      <a:minorFont>
        <a:latin typeface="Sabon Next L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eometric color block_Win32_SL_v14" id="{59749740-91A0-46B8-82A8-B436C7A8A142}" vid="{B3F8D047-377B-4FC8-B21C-47530C6DE3A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6DBB56F-4362-4386-A1A1-3DF898896616}">
  <ds:schemaRefs>
    <ds:schemaRef ds:uri="http://schemas.microsoft.com/sharepoint/v3/contenttype/forms"/>
  </ds:schemaRefs>
</ds:datastoreItem>
</file>

<file path=customXml/itemProps2.xml><?xml version="1.0" encoding="utf-8"?>
<ds:datastoreItem xmlns:ds="http://schemas.openxmlformats.org/officeDocument/2006/customXml" ds:itemID="{BA719FA4-954C-4FA8-82CB-206659C3B826}">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04948363-B267-4BAC-8655-100FBEC280C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{BAF7D054-979F-48F6-9A7D-E95F49DB7534}tf78438558_win32</Template>
  <TotalTime>672</TotalTime>
  <Words>5290</Words>
  <Application>Microsoft Office PowerPoint</Application>
  <PresentationFormat>Widescreen</PresentationFormat>
  <Paragraphs>544</Paragraphs>
  <Slides>46</Slides>
  <Notes>46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46</vt:i4>
      </vt:variant>
    </vt:vector>
  </HeadingPairs>
  <TitlesOfParts>
    <vt:vector size="52" baseType="lpstr">
      <vt:lpstr>Arial</vt:lpstr>
      <vt:lpstr>Arial Black</vt:lpstr>
      <vt:lpstr>Calibri</vt:lpstr>
      <vt:lpstr>Sabon Next LT</vt:lpstr>
      <vt:lpstr>Wingdings</vt:lpstr>
      <vt:lpstr>Custom</vt:lpstr>
      <vt:lpstr>FINANCIAL SOUNDNESS ANALYSIS: Global Banking Stability &amp; Risk              A Country-wise Evaluation of Key Financial Health Indicators (2007–2024) </vt:lpstr>
      <vt:lpstr>Project Roadmap</vt:lpstr>
      <vt:lpstr>PROJECT OVERVIEW &amp; OBJECTIVES </vt:lpstr>
      <vt:lpstr>Key Indicators &amp; Methodology</vt:lpstr>
      <vt:lpstr>Country-wise Analysis (Graphs + Insights) </vt:lpstr>
      <vt:lpstr>E Country-wise Analysis (Graphs + Insights)    Country-wise Analysis (Graphs + Insights)    Country-wise Analysis (Graphs + Insights)   Country-wise Analysis (Graphs + Insights)     </vt:lpstr>
      <vt:lpstr>        Brazil – Non-performing Loans to Total Gross  Loans (%)                                         (2007–2024) </vt:lpstr>
      <vt:lpstr>      Brazil – Return on Assets (ROA) (2005–2024) </vt:lpstr>
      <vt:lpstr>        Brazil –Tier 1 Capital Adequacy Trend (2005–2024)</vt:lpstr>
      <vt:lpstr>        Brazil – Liquidity Ratio Trend  (2005–2024) </vt:lpstr>
      <vt:lpstr>    Brazil – Non-performing Loans Net of Provisions to Capital(%) </vt:lpstr>
      <vt:lpstr>      Brazil Foreign Exchange Exposure to Capital                                  (2008–2024) </vt:lpstr>
      <vt:lpstr>Summary of Trends </vt:lpstr>
      <vt:lpstr>Overall Themes </vt:lpstr>
      <vt:lpstr>E Country-wise Analysis (Graphs + Insights)    Country-wise Analysis (Graphs + Insights)    Country-wise Analysis (Graphs + Insights)   Country-wise Analysis (Graphs + Insights)     </vt:lpstr>
      <vt:lpstr>       GERMANY – Non-performing Loans to Total Gross  Loans (%) (2022–2024) </vt:lpstr>
      <vt:lpstr>    GERMANY – Return on Assets (ROA) (2005–2024) </vt:lpstr>
      <vt:lpstr>     GERMANY –Tier 1 Capital Adequacy Trend (2022–2024)</vt:lpstr>
      <vt:lpstr>     GERMANY – Liquidity Ratio Trend  (2022–2024) </vt:lpstr>
      <vt:lpstr>    GERMANY – Non-performing Loans Net of Provisions to Capital(%)  (2022–2024) </vt:lpstr>
      <vt:lpstr>     GERMANY Foreign Exchange Exposure to Capital                                 (2022–2024) </vt:lpstr>
      <vt:lpstr>Summary of Trends </vt:lpstr>
      <vt:lpstr>Overall Themes </vt:lpstr>
      <vt:lpstr>E Country-wise Analysis (Graphs + Insights)    Country-wise Analysis (Graphs + Insights)    Country-wise Analysis (Graphs + Insights)   Country-wise Analysis (Graphs + Insights)     </vt:lpstr>
      <vt:lpstr>        FRANCE – Non-performing Loans to Total Gross  Loans (%)                                          (2008–2024) </vt:lpstr>
      <vt:lpstr>    FRANCE – Return on Assets (ROA) (2008–2024) </vt:lpstr>
      <vt:lpstr>     FRANCE –Tier 1 Capital Adequacy Trend (2008–2024)</vt:lpstr>
      <vt:lpstr>     FRANCE – Liquidity Ratio Trend  (2008–2024) </vt:lpstr>
      <vt:lpstr>     FRANCE – Non-performing Loans Net of Provisions to Capital (%) (2008–2024) </vt:lpstr>
      <vt:lpstr>     FRANCE Foreign Exchange Exposure to Capital                                 (2008–2012) </vt:lpstr>
      <vt:lpstr>Summary of Trends </vt:lpstr>
      <vt:lpstr>Summary of Trends (continue…) </vt:lpstr>
      <vt:lpstr>Overall Themes </vt:lpstr>
      <vt:lpstr>E Country-wise Analysis (Graphs + Insights)    Country-wise Analysis (Graphs + Insights)    Country-wise Analysis (Graphs + Insights)   Country-wise Analysis (Graphs + Insights)     </vt:lpstr>
      <vt:lpstr>        JAPAN – Non-performing Loans to Total Gross  Loans (%)                                          (2008–2024) </vt:lpstr>
      <vt:lpstr>    JAPAN – Return on Assets (ROA) (2008–2024) </vt:lpstr>
      <vt:lpstr>     JAPAN –Tier 1 Capital Adequacy Trend (2008–2024)</vt:lpstr>
      <vt:lpstr>     JAPAN – Liquidity Ratio Trend  (2008–2024) </vt:lpstr>
      <vt:lpstr>     JAPAN – Non-performing Loans Net of Provisions to Capital (%)                                              (2008–2024) </vt:lpstr>
      <vt:lpstr>Summary of Trends </vt:lpstr>
      <vt:lpstr>Summary of Trends (continue…) </vt:lpstr>
      <vt:lpstr>Overall Themes </vt:lpstr>
      <vt:lpstr>Conclusion &amp; Recommendations</vt:lpstr>
      <vt:lpstr>Conclusion &amp; Recommendations</vt:lpstr>
      <vt:lpstr>Final tips &amp; takeaways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amal S</dc:creator>
  <cp:lastModifiedBy>amal S</cp:lastModifiedBy>
  <cp:revision>37</cp:revision>
  <dcterms:created xsi:type="dcterms:W3CDTF">2025-07-12T04:35:15Z</dcterms:created>
  <dcterms:modified xsi:type="dcterms:W3CDTF">2025-07-12T17:07:48Z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